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7" r:id="rId1"/>
  </p:sldMasterIdLst>
  <p:notesMasterIdLst>
    <p:notesMasterId r:id="rId22"/>
  </p:notesMasterIdLst>
  <p:sldIdLst>
    <p:sldId id="256" r:id="rId2"/>
    <p:sldId id="257" r:id="rId3"/>
    <p:sldId id="258" r:id="rId4"/>
    <p:sldId id="274" r:id="rId5"/>
    <p:sldId id="259" r:id="rId6"/>
    <p:sldId id="278" r:id="rId7"/>
    <p:sldId id="275" r:id="rId8"/>
    <p:sldId id="261" r:id="rId9"/>
    <p:sldId id="262" r:id="rId10"/>
    <p:sldId id="276" r:id="rId11"/>
    <p:sldId id="264" r:id="rId12"/>
    <p:sldId id="279" r:id="rId13"/>
    <p:sldId id="268" r:id="rId14"/>
    <p:sldId id="280" r:id="rId15"/>
    <p:sldId id="282" r:id="rId16"/>
    <p:sldId id="281" r:id="rId17"/>
    <p:sldId id="277" r:id="rId18"/>
    <p:sldId id="271" r:id="rId19"/>
    <p:sldId id="272" r:id="rId20"/>
    <p:sldId id="273" r:id="rId21"/>
  </p:sldIdLst>
  <p:sldSz cx="9144000" cy="5143500" type="screen16x9"/>
  <p:notesSz cx="6858000" cy="9144000"/>
  <p:embeddedFontLst>
    <p:embeddedFont>
      <p:font typeface="Barlow" pitchFamily="2" charset="77"/>
      <p:regular r:id="rId23"/>
      <p:bold r:id="rId24"/>
      <p:italic r:id="rId25"/>
      <p:boldItalic r:id="rId26"/>
    </p:embeddedFont>
    <p:embeddedFont>
      <p:font typeface="Bebas Neue" panose="020B0606020202050201" pitchFamily="34" charset="77"/>
      <p:regular r:id="rId27"/>
    </p:embeddedFon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Calibri Light" panose="020F0302020204030204" pitchFamily="34" charset="0"/>
      <p:regular r:id="rId32"/>
      <p:italic r:id="rId33"/>
    </p:embeddedFont>
    <p:embeddedFont>
      <p:font typeface="Darker Grotesque Black" pitchFamily="2" charset="0"/>
      <p:bold r:id="rId34"/>
    </p:embeddedFont>
    <p:embeddedFont>
      <p:font typeface="Darker Grotesque SemiBold" pitchFamily="2" charset="0"/>
      <p:regular r:id="rId35"/>
      <p:bold r:id="rId3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F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78"/>
  </p:normalViewPr>
  <p:slideViewPr>
    <p:cSldViewPr snapToGrid="0">
      <p:cViewPr varScale="1">
        <p:scale>
          <a:sx n="157" d="100"/>
          <a:sy n="157" d="100"/>
        </p:scale>
        <p:origin x="320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1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10f9e629ec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10f9e629ec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50455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118898af3b6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118898af3b6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118898af3b6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118898af3b6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49308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226920b9dca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Google Shape;507;g226920b9dca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226920b9dca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Google Shape;507;g226920b9dca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06586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10f9e629ec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10f9e629ec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1363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11360713c04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11360713c04_0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11dae136098_0_1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" name="Google Shape;546;g11dae136098_0_1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11393ff6c80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4" name="Google Shape;574;g11393ff6c80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10f9e629ec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10f9e629ec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1da711bfd3a_2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1da711bfd3a_2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10f9e629ec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10f9e629ec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51516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10f9e629ec3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10f9e629ec3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10f9e629ec3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10f9e629ec3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26235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10f9e629ec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10f9e629ec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66973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1d9ce32a1b9_0_22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1d9ce32a1b9_0_22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1da7795465d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1da7795465d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912C9-03A2-047B-2AF3-38B9C9DFF5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FE57FD-CC7E-2F22-ABE3-08B124768E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2DAD6C-E105-DBFA-EAF0-754D7AC435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D1667-913F-144C-8358-3163DFB813E3}" type="datetimeFigureOut">
              <a:rPr lang="en-US" smtClean="0"/>
              <a:t>3/27/23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AA30D1-1B3B-82A2-BA95-AEFE59316A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DD62AE-884F-0A37-E548-8A163E219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C745B8-4C0A-AC46-85FF-509CF18FF4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982977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DA4CE-D30E-7178-9120-D48B03D7B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4A24656-7FDE-D230-701F-5A14D32F1B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999896-53BC-D0EF-4925-28617552E0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D1667-913F-144C-8358-3163DFB813E3}" type="datetimeFigureOut">
              <a:rPr lang="en-US" smtClean="0"/>
              <a:t>3/27/23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8A33F9-9A02-D546-0CBC-720BC8D4B9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2AA42A-A3B3-F285-F143-4A2114573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C745B8-4C0A-AC46-85FF-509CF18FF4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5000192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A40A66A-97D4-BDC4-7D37-2073630F454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5C4E6F-B3A5-3468-4544-2BD700F496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EE1C83-A35D-3456-AD8E-0A360ED509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D1667-913F-144C-8358-3163DFB813E3}" type="datetimeFigureOut">
              <a:rPr lang="en-US" smtClean="0"/>
              <a:t>3/27/23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61F5E7-7C39-E8BE-6894-3E4FD168B9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15DEA4-7D37-64C1-455A-09495D2F64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C745B8-4C0A-AC46-85FF-509CF18FF4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5817042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1_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2"/>
          <p:cNvSpPr>
            <a:spLocks noGrp="1"/>
          </p:cNvSpPr>
          <p:nvPr>
            <p:ph type="pic" idx="2"/>
          </p:nvPr>
        </p:nvSpPr>
        <p:spPr>
          <a:xfrm>
            <a:off x="5411500" y="1063025"/>
            <a:ext cx="3017400" cy="3017400"/>
          </a:xfrm>
          <a:prstGeom prst="roundRect">
            <a:avLst>
              <a:gd name="adj" fmla="val 25907"/>
            </a:avLst>
          </a:prstGeom>
          <a:noFill/>
          <a:ln>
            <a:noFill/>
          </a:ln>
        </p:spPr>
      </p:sp>
      <p:sp>
        <p:nvSpPr>
          <p:cNvPr id="20" name="Google Shape;20;p2"/>
          <p:cNvSpPr txBox="1">
            <a:spLocks noGrp="1"/>
          </p:cNvSpPr>
          <p:nvPr>
            <p:ph type="subTitle" idx="1"/>
          </p:nvPr>
        </p:nvSpPr>
        <p:spPr>
          <a:xfrm>
            <a:off x="715100" y="3056300"/>
            <a:ext cx="2095500" cy="74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1" name="Google Shape;21;p2"/>
          <p:cNvSpPr txBox="1">
            <a:spLocks noGrp="1"/>
          </p:cNvSpPr>
          <p:nvPr>
            <p:ph type="ctrTitle"/>
          </p:nvPr>
        </p:nvSpPr>
        <p:spPr>
          <a:xfrm>
            <a:off x="715100" y="1494000"/>
            <a:ext cx="4663500" cy="138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8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567250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text 4">
  <p:cSld name="Title and text 4"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9"/>
          <p:cNvSpPr txBox="1">
            <a:spLocks noGrp="1"/>
          </p:cNvSpPr>
          <p:nvPr>
            <p:ph type="subTitle" idx="1"/>
          </p:nvPr>
        </p:nvSpPr>
        <p:spPr>
          <a:xfrm>
            <a:off x="715100" y="2043484"/>
            <a:ext cx="4391700" cy="22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1B4E5"/>
              </a:buClr>
              <a:buSzPts val="1500"/>
              <a:buFont typeface="Barlow"/>
              <a:buAutoNum type="arabicPeriod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/>
              <a:buAutoNum type="alphaLcPeriod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/>
              <a:buAutoNum type="romanLcPeriod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/>
              <a:buAutoNum type="arabicPeriod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/>
              <a:buAutoNum type="alphaLcPeriod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/>
              <a:buAutoNum type="romanLcPeriod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/>
              <a:buAutoNum type="arabicPeriod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/>
              <a:buAutoNum type="alphaLcPeriod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/>
              <a:buAutoNum type="romanLcPeriod"/>
              <a:defRPr/>
            </a:lvl9pPr>
          </a:lstStyle>
          <a:p>
            <a:endParaRPr/>
          </a:p>
        </p:txBody>
      </p:sp>
      <p:sp>
        <p:nvSpPr>
          <p:cNvPr id="233" name="Google Shape;233;p19"/>
          <p:cNvSpPr txBox="1">
            <a:spLocks noGrp="1"/>
          </p:cNvSpPr>
          <p:nvPr>
            <p:ph type="title"/>
          </p:nvPr>
        </p:nvSpPr>
        <p:spPr>
          <a:xfrm>
            <a:off x="715100" y="735525"/>
            <a:ext cx="4391700" cy="119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236" name="Google Shape;236;p19"/>
          <p:cNvSpPr>
            <a:spLocks noGrp="1"/>
          </p:cNvSpPr>
          <p:nvPr>
            <p:ph type="pic" idx="2"/>
          </p:nvPr>
        </p:nvSpPr>
        <p:spPr>
          <a:xfrm>
            <a:off x="5066425" y="531075"/>
            <a:ext cx="3019200" cy="40773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180940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able of contents">
  <p:cSld name="Table of contents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3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13"/>
          <p:cNvSpPr txBox="1">
            <a:spLocks noGrp="1"/>
          </p:cNvSpPr>
          <p:nvPr>
            <p:ph type="title" idx="2" hasCustomPrompt="1"/>
          </p:nvPr>
        </p:nvSpPr>
        <p:spPr>
          <a:xfrm>
            <a:off x="751110" y="1687899"/>
            <a:ext cx="914400" cy="5934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47625" dir="7800000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42" name="Google Shape;142;p13"/>
          <p:cNvSpPr txBox="1">
            <a:spLocks noGrp="1"/>
          </p:cNvSpPr>
          <p:nvPr>
            <p:ph type="subTitle" idx="1"/>
          </p:nvPr>
        </p:nvSpPr>
        <p:spPr>
          <a:xfrm>
            <a:off x="1773619" y="1978122"/>
            <a:ext cx="22860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Darker Grotesque SemiBold"/>
                <a:ea typeface="Darker Grotesque SemiBold"/>
                <a:cs typeface="Darker Grotesque SemiBold"/>
                <a:sym typeface="Darker Grotesque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13"/>
          <p:cNvSpPr txBox="1">
            <a:spLocks noGrp="1"/>
          </p:cNvSpPr>
          <p:nvPr>
            <p:ph type="title" idx="3" hasCustomPrompt="1"/>
          </p:nvPr>
        </p:nvSpPr>
        <p:spPr>
          <a:xfrm>
            <a:off x="4608743" y="1687899"/>
            <a:ext cx="914400" cy="5934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47625" dir="7800000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44" name="Google Shape;144;p13"/>
          <p:cNvSpPr txBox="1">
            <a:spLocks noGrp="1"/>
          </p:cNvSpPr>
          <p:nvPr>
            <p:ph type="subTitle" idx="4"/>
          </p:nvPr>
        </p:nvSpPr>
        <p:spPr>
          <a:xfrm>
            <a:off x="5631252" y="1978122"/>
            <a:ext cx="22860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Darker Grotesque SemiBold"/>
                <a:ea typeface="Darker Grotesque SemiBold"/>
                <a:cs typeface="Darker Grotesque SemiBold"/>
                <a:sym typeface="Darker Grotesque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13"/>
          <p:cNvSpPr txBox="1">
            <a:spLocks noGrp="1"/>
          </p:cNvSpPr>
          <p:nvPr>
            <p:ph type="title" idx="5" hasCustomPrompt="1"/>
          </p:nvPr>
        </p:nvSpPr>
        <p:spPr>
          <a:xfrm>
            <a:off x="751110" y="3058484"/>
            <a:ext cx="914400" cy="5934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47625" dir="7800000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46" name="Google Shape;146;p13"/>
          <p:cNvSpPr txBox="1">
            <a:spLocks noGrp="1"/>
          </p:cNvSpPr>
          <p:nvPr>
            <p:ph type="subTitle" idx="6"/>
          </p:nvPr>
        </p:nvSpPr>
        <p:spPr>
          <a:xfrm>
            <a:off x="1773619" y="3348822"/>
            <a:ext cx="22860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Darker Grotesque SemiBold"/>
                <a:ea typeface="Darker Grotesque SemiBold"/>
                <a:cs typeface="Darker Grotesque SemiBold"/>
                <a:sym typeface="Darker Grotesque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13"/>
          <p:cNvSpPr txBox="1">
            <a:spLocks noGrp="1"/>
          </p:cNvSpPr>
          <p:nvPr>
            <p:ph type="title" idx="7" hasCustomPrompt="1"/>
          </p:nvPr>
        </p:nvSpPr>
        <p:spPr>
          <a:xfrm>
            <a:off x="4608743" y="3058484"/>
            <a:ext cx="914400" cy="5934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47625" dir="7800000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48" name="Google Shape;148;p13"/>
          <p:cNvSpPr txBox="1">
            <a:spLocks noGrp="1"/>
          </p:cNvSpPr>
          <p:nvPr>
            <p:ph type="subTitle" idx="8"/>
          </p:nvPr>
        </p:nvSpPr>
        <p:spPr>
          <a:xfrm>
            <a:off x="5631252" y="3348822"/>
            <a:ext cx="22860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Darker Grotesque SemiBold"/>
                <a:ea typeface="Darker Grotesque SemiBold"/>
                <a:cs typeface="Darker Grotesque SemiBold"/>
                <a:sym typeface="Darker Grotesque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13"/>
          <p:cNvSpPr txBox="1">
            <a:spLocks noGrp="1"/>
          </p:cNvSpPr>
          <p:nvPr>
            <p:ph type="subTitle" idx="9"/>
          </p:nvPr>
        </p:nvSpPr>
        <p:spPr>
          <a:xfrm>
            <a:off x="1773619" y="1687894"/>
            <a:ext cx="2286000" cy="45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50" name="Google Shape;150;p13"/>
          <p:cNvSpPr txBox="1">
            <a:spLocks noGrp="1"/>
          </p:cNvSpPr>
          <p:nvPr>
            <p:ph type="subTitle" idx="13"/>
          </p:nvPr>
        </p:nvSpPr>
        <p:spPr>
          <a:xfrm>
            <a:off x="5631252" y="1687894"/>
            <a:ext cx="2286000" cy="45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51" name="Google Shape;151;p13"/>
          <p:cNvSpPr txBox="1">
            <a:spLocks noGrp="1"/>
          </p:cNvSpPr>
          <p:nvPr>
            <p:ph type="subTitle" idx="14"/>
          </p:nvPr>
        </p:nvSpPr>
        <p:spPr>
          <a:xfrm>
            <a:off x="1773619" y="3058353"/>
            <a:ext cx="2286000" cy="45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52" name="Google Shape;152;p13"/>
          <p:cNvSpPr txBox="1">
            <a:spLocks noGrp="1"/>
          </p:cNvSpPr>
          <p:nvPr>
            <p:ph type="subTitle" idx="15"/>
          </p:nvPr>
        </p:nvSpPr>
        <p:spPr>
          <a:xfrm>
            <a:off x="5631252" y="3058353"/>
            <a:ext cx="2286000" cy="45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656472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" type="secHead">
  <p:cSld name="1_Section header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3"/>
          <p:cNvSpPr txBox="1">
            <a:spLocks noGrp="1"/>
          </p:cNvSpPr>
          <p:nvPr>
            <p:ph type="title"/>
          </p:nvPr>
        </p:nvSpPr>
        <p:spPr>
          <a:xfrm>
            <a:off x="3709275" y="1870350"/>
            <a:ext cx="38055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8" name="Google Shape;38;p3"/>
          <p:cNvSpPr txBox="1">
            <a:spLocks noGrp="1"/>
          </p:cNvSpPr>
          <p:nvPr>
            <p:ph type="title" idx="2" hasCustomPrompt="1"/>
          </p:nvPr>
        </p:nvSpPr>
        <p:spPr>
          <a:xfrm>
            <a:off x="1877175" y="1870350"/>
            <a:ext cx="1508700" cy="10974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47625" dir="7800000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9" name="Google Shape;39;p3"/>
          <p:cNvSpPr txBox="1">
            <a:spLocks noGrp="1"/>
          </p:cNvSpPr>
          <p:nvPr>
            <p:ph type="subTitle" idx="1"/>
          </p:nvPr>
        </p:nvSpPr>
        <p:spPr>
          <a:xfrm>
            <a:off x="3709275" y="2610820"/>
            <a:ext cx="3805500" cy="41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9996204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two columns" type="twoColTx">
  <p:cSld name="Title and two columns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 txBox="1">
            <a:spLocks noGrp="1"/>
          </p:cNvSpPr>
          <p:nvPr>
            <p:ph type="subTitle" idx="1"/>
          </p:nvPr>
        </p:nvSpPr>
        <p:spPr>
          <a:xfrm>
            <a:off x="1793846" y="2644687"/>
            <a:ext cx="2458500" cy="94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8" name="Google Shape;58;p5"/>
          <p:cNvSpPr txBox="1">
            <a:spLocks noGrp="1"/>
          </p:cNvSpPr>
          <p:nvPr>
            <p:ph type="subTitle" idx="2"/>
          </p:nvPr>
        </p:nvSpPr>
        <p:spPr>
          <a:xfrm>
            <a:off x="4891640" y="2644687"/>
            <a:ext cx="2458500" cy="94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9" name="Google Shape;59;p5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5"/>
          <p:cNvSpPr txBox="1">
            <a:spLocks noGrp="1"/>
          </p:cNvSpPr>
          <p:nvPr>
            <p:ph type="subTitle" idx="3"/>
          </p:nvPr>
        </p:nvSpPr>
        <p:spPr>
          <a:xfrm>
            <a:off x="1793846" y="3562812"/>
            <a:ext cx="2458500" cy="466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9" name="Google Shape;69;p5"/>
          <p:cNvSpPr txBox="1">
            <a:spLocks noGrp="1"/>
          </p:cNvSpPr>
          <p:nvPr>
            <p:ph type="subTitle" idx="4"/>
          </p:nvPr>
        </p:nvSpPr>
        <p:spPr>
          <a:xfrm>
            <a:off x="4891640" y="3562812"/>
            <a:ext cx="2458500" cy="466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9874107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only 1">
  <p:cSld name="Title only 1"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24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0643103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only 2">
  <p:cSld name="Title only 2"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25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588488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3384F1-7BB1-64D3-A3EA-559F8FC87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1E81EC-96C1-AF31-AB6B-9B129A6660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49592A-A81C-E37A-3047-3014909CAD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D1667-913F-144C-8358-3163DFB813E3}" type="datetimeFigureOut">
              <a:rPr lang="en-US" smtClean="0"/>
              <a:t>3/27/23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E31C23-F296-1A2B-37C8-B236154D14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50D892-C908-AC3A-973A-C76BBC49F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C745B8-4C0A-AC46-85FF-509CF18FF4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499686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07985-4F34-BE3B-9B46-7533CE2DA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E13C59-BBFC-1E46-FB0D-8D664BAAC3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5611E2-9603-9B8D-3EC0-1D601D6FCB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D1667-913F-144C-8358-3163DFB813E3}" type="datetimeFigureOut">
              <a:rPr lang="en-US" smtClean="0"/>
              <a:t>3/27/23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F21F4B-4459-7C6A-EB3D-7854BF6BA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972CC6-2C13-7CCD-1C80-A8A73CDC31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C745B8-4C0A-AC46-85FF-509CF18FF4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242311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E3A280-61E6-289C-323B-EBF96A1AC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B9157E-4A43-9976-681A-2D37262AC46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CF65C6-DD79-1991-E039-41649E947C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173E53-34B7-7F30-6AAD-2FB2B17692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D1667-913F-144C-8358-3163DFB813E3}" type="datetimeFigureOut">
              <a:rPr lang="en-US" smtClean="0"/>
              <a:t>3/27/23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24E6D9-D849-51F3-A1B2-67D3DB9B49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FB87BD-D2A6-F800-1140-072FA52BB9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C745B8-4C0A-AC46-85FF-509CF18FF4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349643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FB7D3C-9A54-3EDE-2DE1-71DD0A0916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052F79-7702-9CAA-DE2F-0674C4418A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23A5B6-727D-A6C1-F301-864B30F061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63DC0DD-E12E-1908-D339-487C1DD255E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946A753-9EB4-90F7-EFD2-45C00EC607D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D82E3E3-2EC6-81ED-28B2-4B428ABC59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D1667-913F-144C-8358-3163DFB813E3}" type="datetimeFigureOut">
              <a:rPr lang="en-US" smtClean="0"/>
              <a:t>3/27/23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717E361-507F-0B78-0677-B1CDDD42B9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8BF64F0-4999-2788-8B41-60C2985964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C745B8-4C0A-AC46-85FF-509CF18FF4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1382136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D13289-A76C-28E4-35B3-2708B64597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C857587-D69D-C974-43D3-BA9DD7C4D4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D1667-913F-144C-8358-3163DFB813E3}" type="datetimeFigureOut">
              <a:rPr lang="en-US" smtClean="0"/>
              <a:t>3/27/23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5555C5-53E1-6CA1-2E00-5525E1DBE1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62FE36-BBA9-40FB-5203-5B5D3FBFBF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C745B8-4C0A-AC46-85FF-509CF18FF4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7396508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A9AA51F-445F-4890-D564-4B35466336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D1667-913F-144C-8358-3163DFB813E3}" type="datetimeFigureOut">
              <a:rPr lang="en-US" smtClean="0"/>
              <a:t>3/27/23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133C752-57EC-8E6D-3D4F-E189679BAB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EB20AF-B6A3-3F22-6FAF-01BFF950D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C745B8-4C0A-AC46-85FF-509CF18FF4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6164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931148-F0EA-3966-C06D-E35F0ECCC3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0E79AC-2653-889C-DAE8-EF9FB3501D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181E2D-4EC7-8433-3783-434327FD1A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E059AE-7217-E414-F157-B809101B95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D1667-913F-144C-8358-3163DFB813E3}" type="datetimeFigureOut">
              <a:rPr lang="en-US" smtClean="0"/>
              <a:t>3/27/23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302608-4D35-23AE-7CAA-712C5FE7B3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6951C1-5083-C4D3-6D15-C61896C7EC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C745B8-4C0A-AC46-85FF-509CF18FF4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855713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B4E17-8459-9CC4-C96C-BBAFABE7E7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B4D9E51-266E-58A3-BFC4-4295FE8992C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3DBD49-466E-3664-05F4-D560B072FB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71CDD1-5029-8AB7-6CCF-68FC58B049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D1667-913F-144C-8358-3163DFB813E3}" type="datetimeFigureOut">
              <a:rPr lang="en-US" smtClean="0"/>
              <a:t>3/27/23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666066-3A33-E7FA-8402-0F8B940CE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6F3688-C87A-9513-E0A8-7434749C4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C745B8-4C0A-AC46-85FF-509CF18FF4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575879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9A7AC9D-ACAC-51D4-CE8C-907126559B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0E67F1-DB10-4F02-0420-02BC288CF8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7D9447-4B29-AC90-611F-0F1EC583CC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4D1667-913F-144C-8358-3163DFB813E3}" type="datetimeFigureOut">
              <a:rPr lang="en-US" smtClean="0"/>
              <a:t>3/27/23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29376C-30F7-9EEF-36DF-AC7B81E592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0B6C25-C620-9004-DDA8-432BD47969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C745B8-4C0A-AC46-85FF-509CF18FF4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7497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  <p:sldLayoutId id="2147483694" r:id="rId17"/>
    <p:sldLayoutId id="2147483695" r:id="rId18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2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2.png"/><Relationship Id="rId4" Type="http://schemas.openxmlformats.org/officeDocument/2006/relationships/image" Target="../media/image28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11" Type="http://schemas.openxmlformats.org/officeDocument/2006/relationships/image" Target="../media/image14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6" name="Google Shape;416;p30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21860" r="21860"/>
          <a:stretch/>
        </p:blipFill>
        <p:spPr>
          <a:prstGeom prst="roundRect">
            <a:avLst>
              <a:gd name="adj" fmla="val 16702"/>
            </a:avLst>
          </a:prstGeom>
        </p:spPr>
      </p:pic>
      <p:sp>
        <p:nvSpPr>
          <p:cNvPr id="415" name="Google Shape;415;p30"/>
          <p:cNvSpPr txBox="1">
            <a:spLocks noGrp="1"/>
          </p:cNvSpPr>
          <p:nvPr>
            <p:ph type="subTitle" idx="1"/>
          </p:nvPr>
        </p:nvSpPr>
        <p:spPr>
          <a:xfrm>
            <a:off x="265061" y="2885475"/>
            <a:ext cx="4075800" cy="14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u="sng" dirty="0">
                <a:solidFill>
                  <a:srgbClr val="0070C0"/>
                </a:solidFill>
                <a:latin typeface="+mn-lt"/>
                <a:ea typeface="Darker Grotesque"/>
                <a:cs typeface="Darker Grotesque"/>
                <a:sym typeface="Darker Grotesque"/>
              </a:rPr>
              <a:t>Group 7</a:t>
            </a:r>
            <a:endParaRPr sz="1400" b="1" u="sng" dirty="0">
              <a:solidFill>
                <a:srgbClr val="0070C0"/>
              </a:solidFill>
              <a:latin typeface="+mn-lt"/>
              <a:ea typeface="Darker Grotesque"/>
              <a:cs typeface="Darker Grotesque"/>
              <a:sym typeface="Darker Grotesque"/>
            </a:endParaRP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200" dirty="0">
                <a:solidFill>
                  <a:srgbClr val="0070C0"/>
                </a:solidFill>
                <a:latin typeface="+mn-lt"/>
              </a:rPr>
              <a:t>Sai Vamsi </a:t>
            </a:r>
            <a:r>
              <a:rPr lang="en" sz="1200" dirty="0" err="1">
                <a:solidFill>
                  <a:srgbClr val="0070C0"/>
                </a:solidFill>
                <a:latin typeface="+mn-lt"/>
              </a:rPr>
              <a:t>Bulusu</a:t>
            </a:r>
            <a:endParaRPr sz="1200" dirty="0">
              <a:solidFill>
                <a:srgbClr val="0070C0"/>
              </a:solidFill>
              <a:latin typeface="+mn-lt"/>
            </a:endParaRP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200" dirty="0" err="1">
                <a:solidFill>
                  <a:srgbClr val="0070C0"/>
                </a:solidFill>
                <a:latin typeface="+mn-lt"/>
              </a:rPr>
              <a:t>Harichandana</a:t>
            </a:r>
            <a:r>
              <a:rPr lang="en" sz="1200" dirty="0">
                <a:solidFill>
                  <a:srgbClr val="0070C0"/>
                </a:solidFill>
                <a:latin typeface="+mn-lt"/>
              </a:rPr>
              <a:t> </a:t>
            </a:r>
            <a:r>
              <a:rPr lang="en" sz="1200" dirty="0" err="1">
                <a:solidFill>
                  <a:srgbClr val="0070C0"/>
                </a:solidFill>
                <a:latin typeface="+mn-lt"/>
              </a:rPr>
              <a:t>Gonuguntla</a:t>
            </a:r>
            <a:endParaRPr sz="1200" dirty="0">
              <a:solidFill>
                <a:srgbClr val="0070C0"/>
              </a:solidFill>
              <a:latin typeface="+mn-lt"/>
            </a:endParaRP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200" dirty="0">
                <a:solidFill>
                  <a:srgbClr val="0070C0"/>
                </a:solidFill>
                <a:latin typeface="+mn-lt"/>
              </a:rPr>
              <a:t>Bryce Hatch</a:t>
            </a:r>
            <a:endParaRPr sz="1200" dirty="0">
              <a:solidFill>
                <a:srgbClr val="0070C0"/>
              </a:solidFill>
              <a:latin typeface="+mn-lt"/>
            </a:endParaRP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200" dirty="0">
                <a:solidFill>
                  <a:srgbClr val="0070C0"/>
                </a:solidFill>
                <a:latin typeface="+mn-lt"/>
              </a:rPr>
              <a:t>Neil Samuel </a:t>
            </a:r>
            <a:r>
              <a:rPr lang="en" sz="1200" dirty="0" err="1">
                <a:solidFill>
                  <a:srgbClr val="0070C0"/>
                </a:solidFill>
                <a:latin typeface="+mn-lt"/>
              </a:rPr>
              <a:t>Sadanand</a:t>
            </a:r>
            <a:r>
              <a:rPr lang="en" sz="1200" dirty="0">
                <a:solidFill>
                  <a:srgbClr val="0070C0"/>
                </a:solidFill>
                <a:latin typeface="+mn-lt"/>
              </a:rPr>
              <a:t> </a:t>
            </a:r>
            <a:r>
              <a:rPr lang="en" sz="1200" dirty="0" err="1">
                <a:solidFill>
                  <a:srgbClr val="0070C0"/>
                </a:solidFill>
                <a:latin typeface="+mn-lt"/>
              </a:rPr>
              <a:t>Pulukuri</a:t>
            </a:r>
            <a:endParaRPr sz="1200" dirty="0">
              <a:solidFill>
                <a:srgbClr val="0070C0"/>
              </a:solidFill>
              <a:latin typeface="+mn-l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14" name="Google Shape;414;p30"/>
          <p:cNvSpPr txBox="1">
            <a:spLocks noGrp="1"/>
          </p:cNvSpPr>
          <p:nvPr>
            <p:ph type="ctrTitle"/>
          </p:nvPr>
        </p:nvSpPr>
        <p:spPr>
          <a:xfrm>
            <a:off x="265061" y="1568387"/>
            <a:ext cx="6162633" cy="96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u="sng" dirty="0">
                <a:solidFill>
                  <a:srgbClr val="0070C0"/>
                </a:solidFill>
                <a:latin typeface="+mj-lt"/>
              </a:rPr>
              <a:t>PFIZER</a:t>
            </a:r>
            <a:br>
              <a:rPr lang="en" b="1" u="sng" dirty="0">
                <a:solidFill>
                  <a:srgbClr val="0070C0"/>
                </a:solidFill>
                <a:latin typeface="+mj-lt"/>
              </a:rPr>
            </a:br>
            <a:r>
              <a:rPr lang="en" sz="2400" i="1" dirty="0">
                <a:solidFill>
                  <a:srgbClr val="0070C0"/>
                </a:solidFill>
                <a:latin typeface="+mj-lt"/>
              </a:rPr>
              <a:t>(Pharmaceutical Sales Force Team)</a:t>
            </a:r>
            <a:endParaRPr sz="2400" i="1" dirty="0">
              <a:solidFill>
                <a:srgbClr val="0070C0"/>
              </a:solidFill>
              <a:latin typeface="+mj-lt"/>
            </a:endParaRPr>
          </a:p>
        </p:txBody>
      </p:sp>
      <p:pic>
        <p:nvPicPr>
          <p:cNvPr id="1026" name="Picture 2" descr="Pfizer logo transparent PNG - StickPNG">
            <a:extLst>
              <a:ext uri="{FF2B5EF4-FFF2-40B4-BE49-F238E27FC236}">
                <a16:creationId xmlns:a16="http://schemas.microsoft.com/office/drawing/2014/main" id="{91C5BB3E-0A5F-BD2E-6641-DFFCC76899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302"/>
          <a:stretch/>
        </p:blipFill>
        <p:spPr bwMode="auto">
          <a:xfrm>
            <a:off x="459050" y="161652"/>
            <a:ext cx="670504" cy="1006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entagon 4">
            <a:extLst>
              <a:ext uri="{FF2B5EF4-FFF2-40B4-BE49-F238E27FC236}">
                <a16:creationId xmlns:a16="http://schemas.microsoft.com/office/drawing/2014/main" id="{5D1B80F6-C874-54AF-25D8-9683BE47307D}"/>
              </a:ext>
            </a:extLst>
          </p:cNvPr>
          <p:cNvSpPr>
            <a:spLocks/>
          </p:cNvSpPr>
          <p:nvPr/>
        </p:nvSpPr>
        <p:spPr>
          <a:xfrm>
            <a:off x="0" y="1091410"/>
            <a:ext cx="2662515" cy="548640"/>
          </a:xfrm>
          <a:prstGeom prst="homePlat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entagon 5">
            <a:extLst>
              <a:ext uri="{FF2B5EF4-FFF2-40B4-BE49-F238E27FC236}">
                <a16:creationId xmlns:a16="http://schemas.microsoft.com/office/drawing/2014/main" id="{576CCBB9-4380-5354-3ACE-CFBA0C3686D1}"/>
              </a:ext>
            </a:extLst>
          </p:cNvPr>
          <p:cNvSpPr>
            <a:spLocks/>
          </p:cNvSpPr>
          <p:nvPr/>
        </p:nvSpPr>
        <p:spPr>
          <a:xfrm>
            <a:off x="0" y="1790266"/>
            <a:ext cx="2671478" cy="548640"/>
          </a:xfrm>
          <a:prstGeom prst="homePlat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entagon 6">
            <a:extLst>
              <a:ext uri="{FF2B5EF4-FFF2-40B4-BE49-F238E27FC236}">
                <a16:creationId xmlns:a16="http://schemas.microsoft.com/office/drawing/2014/main" id="{76ECEB2A-4B95-0ADC-253E-F3362AB8E758}"/>
              </a:ext>
            </a:extLst>
          </p:cNvPr>
          <p:cNvSpPr>
            <a:spLocks/>
          </p:cNvSpPr>
          <p:nvPr/>
        </p:nvSpPr>
        <p:spPr>
          <a:xfrm>
            <a:off x="-2" y="2489122"/>
            <a:ext cx="2660904" cy="548640"/>
          </a:xfrm>
          <a:prstGeom prst="homePlat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entagon 7">
            <a:extLst>
              <a:ext uri="{FF2B5EF4-FFF2-40B4-BE49-F238E27FC236}">
                <a16:creationId xmlns:a16="http://schemas.microsoft.com/office/drawing/2014/main" id="{963313E9-3CAA-BAF5-EDAF-0529301412AE}"/>
              </a:ext>
            </a:extLst>
          </p:cNvPr>
          <p:cNvSpPr>
            <a:spLocks/>
          </p:cNvSpPr>
          <p:nvPr/>
        </p:nvSpPr>
        <p:spPr>
          <a:xfrm>
            <a:off x="-2" y="3187978"/>
            <a:ext cx="3721608" cy="548640"/>
          </a:xfrm>
          <a:prstGeom prst="homePlat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entagon 8">
            <a:extLst>
              <a:ext uri="{FF2B5EF4-FFF2-40B4-BE49-F238E27FC236}">
                <a16:creationId xmlns:a16="http://schemas.microsoft.com/office/drawing/2014/main" id="{4CF7EB7D-E9AF-1B80-36F0-6793820DEDAD}"/>
              </a:ext>
            </a:extLst>
          </p:cNvPr>
          <p:cNvSpPr>
            <a:spLocks noChangeAspect="1"/>
          </p:cNvSpPr>
          <p:nvPr/>
        </p:nvSpPr>
        <p:spPr>
          <a:xfrm>
            <a:off x="-2" y="3886834"/>
            <a:ext cx="2599765" cy="548640"/>
          </a:xfrm>
          <a:prstGeom prst="homePlat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F4C8C9A-204F-D29B-9131-B8079BE4A29C}"/>
              </a:ext>
            </a:extLst>
          </p:cNvPr>
          <p:cNvSpPr txBox="1"/>
          <p:nvPr/>
        </p:nvSpPr>
        <p:spPr>
          <a:xfrm>
            <a:off x="547911" y="242338"/>
            <a:ext cx="29626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>
                <a:solidFill>
                  <a:srgbClr val="0070C0"/>
                </a:solidFill>
              </a:rPr>
              <a:t>Today’s Agenda</a:t>
            </a:r>
          </a:p>
        </p:txBody>
      </p:sp>
      <p:pic>
        <p:nvPicPr>
          <p:cNvPr id="11" name="Picture 2" descr="Pfizer logo transparent PNG - StickPNG">
            <a:extLst>
              <a:ext uri="{FF2B5EF4-FFF2-40B4-BE49-F238E27FC236}">
                <a16:creationId xmlns:a16="http://schemas.microsoft.com/office/drawing/2014/main" id="{A42BFD44-FFA8-0224-8184-82CAFC0B8B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302"/>
          <a:stretch/>
        </p:blipFill>
        <p:spPr bwMode="auto">
          <a:xfrm>
            <a:off x="8424000" y="-58779"/>
            <a:ext cx="670504" cy="1006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68AE4EC5-8A31-19F9-98A1-FA32FFB7F7F6}"/>
              </a:ext>
            </a:extLst>
          </p:cNvPr>
          <p:cNvSpPr/>
          <p:nvPr/>
        </p:nvSpPr>
        <p:spPr>
          <a:xfrm>
            <a:off x="2113875" y="3886834"/>
            <a:ext cx="548640" cy="548640"/>
          </a:xfrm>
          <a:prstGeom prst="ellipse">
            <a:avLst/>
          </a:prstGeom>
          <a:solidFill>
            <a:schemeClr val="bg1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513D8A8-7AE5-06C4-9AD7-775253D50C50}"/>
              </a:ext>
            </a:extLst>
          </p:cNvPr>
          <p:cNvSpPr txBox="1"/>
          <p:nvPr/>
        </p:nvSpPr>
        <p:spPr>
          <a:xfrm>
            <a:off x="2752163" y="1104120"/>
            <a:ext cx="36699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2">
                    <a:lumMod val="90000"/>
                  </a:schemeClr>
                </a:solidFill>
              </a:rPr>
              <a:t>Pfizer Sales Team Overview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19D3A83-87CE-135A-E8D6-8D3345B881B5}"/>
              </a:ext>
            </a:extLst>
          </p:cNvPr>
          <p:cNvSpPr txBox="1"/>
          <p:nvPr/>
        </p:nvSpPr>
        <p:spPr>
          <a:xfrm>
            <a:off x="2750393" y="1834873"/>
            <a:ext cx="25483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2">
                    <a:lumMod val="90000"/>
                  </a:schemeClr>
                </a:solidFill>
              </a:rPr>
              <a:t>Database Features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0C339FB-7BAE-D71B-03C3-5EFEBD94E42D}"/>
              </a:ext>
            </a:extLst>
          </p:cNvPr>
          <p:cNvSpPr txBox="1"/>
          <p:nvPr/>
        </p:nvSpPr>
        <p:spPr>
          <a:xfrm>
            <a:off x="2750393" y="2520746"/>
            <a:ext cx="38733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2">
                    <a:lumMod val="90000"/>
                  </a:schemeClr>
                </a:solidFill>
              </a:rPr>
              <a:t>Conceptual &amp; Logical Models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A9EBF8F-3228-1274-E040-18C6103D0C79}"/>
              </a:ext>
            </a:extLst>
          </p:cNvPr>
          <p:cNvSpPr txBox="1"/>
          <p:nvPr/>
        </p:nvSpPr>
        <p:spPr>
          <a:xfrm>
            <a:off x="3918777" y="3206619"/>
            <a:ext cx="35256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</a:rPr>
              <a:t>Database Setup &amp; Insights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005973F-D8C6-EE91-2849-02E43FBA4404}"/>
              </a:ext>
            </a:extLst>
          </p:cNvPr>
          <p:cNvSpPr txBox="1"/>
          <p:nvPr/>
        </p:nvSpPr>
        <p:spPr>
          <a:xfrm>
            <a:off x="2750393" y="3918808"/>
            <a:ext cx="15760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2">
                    <a:lumMod val="90000"/>
                  </a:schemeClr>
                </a:solidFill>
              </a:rPr>
              <a:t>Conclusion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85AFEBB-E138-0522-CE20-4639768392DB}"/>
              </a:ext>
            </a:extLst>
          </p:cNvPr>
          <p:cNvGrpSpPr/>
          <p:nvPr/>
        </p:nvGrpSpPr>
        <p:grpSpPr>
          <a:xfrm>
            <a:off x="2122837" y="1091410"/>
            <a:ext cx="548640" cy="548640"/>
            <a:chOff x="3171713" y="1091410"/>
            <a:chExt cx="548640" cy="548640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691D8C2-DF44-9145-5EF3-C65ADEDAAC18}"/>
                </a:ext>
              </a:extLst>
            </p:cNvPr>
            <p:cNvSpPr/>
            <p:nvPr/>
          </p:nvSpPr>
          <p:spPr>
            <a:xfrm>
              <a:off x="3171713" y="1091410"/>
              <a:ext cx="548640" cy="54864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70C0"/>
                </a:solidFill>
              </a:endParaRPr>
            </a:p>
          </p:txBody>
        </p:sp>
        <p:pic>
          <p:nvPicPr>
            <p:cNvPr id="23" name="Graphic 22" descr="Projector screen">
              <a:extLst>
                <a:ext uri="{FF2B5EF4-FFF2-40B4-BE49-F238E27FC236}">
                  <a16:creationId xmlns:a16="http://schemas.microsoft.com/office/drawing/2014/main" id="{E0639F1C-7583-C09F-095A-439D9CD7DD0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229995" y="1170811"/>
              <a:ext cx="432075" cy="432075"/>
            </a:xfrm>
            <a:prstGeom prst="rect">
              <a:avLst/>
            </a:prstGeom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D57CE355-0FFD-6269-7994-B5363C5EBDB3}"/>
              </a:ext>
            </a:extLst>
          </p:cNvPr>
          <p:cNvGrpSpPr/>
          <p:nvPr/>
        </p:nvGrpSpPr>
        <p:grpSpPr>
          <a:xfrm>
            <a:off x="2131804" y="1790266"/>
            <a:ext cx="548640" cy="548640"/>
            <a:chOff x="3180677" y="1790266"/>
            <a:chExt cx="548640" cy="548640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D11CE55E-5600-A576-01D2-67CC68C6EE7B}"/>
                </a:ext>
              </a:extLst>
            </p:cNvPr>
            <p:cNvSpPr/>
            <p:nvPr/>
          </p:nvSpPr>
          <p:spPr>
            <a:xfrm>
              <a:off x="3180677" y="1790266"/>
              <a:ext cx="548640" cy="54864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5" name="Graphic 24" descr="User network">
              <a:extLst>
                <a:ext uri="{FF2B5EF4-FFF2-40B4-BE49-F238E27FC236}">
                  <a16:creationId xmlns:a16="http://schemas.microsoft.com/office/drawing/2014/main" id="{8ECB1BBE-03BA-C491-E58D-356E2DA9860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250626" y="1834873"/>
              <a:ext cx="429768" cy="429768"/>
            </a:xfrm>
            <a:prstGeom prst="rect">
              <a:avLst/>
            </a:prstGeom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20CE69B1-41A8-46B8-6DCA-7B99011C8164}"/>
              </a:ext>
            </a:extLst>
          </p:cNvPr>
          <p:cNvGrpSpPr/>
          <p:nvPr/>
        </p:nvGrpSpPr>
        <p:grpSpPr>
          <a:xfrm>
            <a:off x="2131804" y="2489122"/>
            <a:ext cx="548640" cy="548640"/>
            <a:chOff x="2113875" y="2489122"/>
            <a:chExt cx="548640" cy="548640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65439C14-11B3-2688-6E1E-61DE0C8741A6}"/>
                </a:ext>
              </a:extLst>
            </p:cNvPr>
            <p:cNvSpPr/>
            <p:nvPr/>
          </p:nvSpPr>
          <p:spPr>
            <a:xfrm>
              <a:off x="2113875" y="2489122"/>
              <a:ext cx="548640" cy="54864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7" name="Graphic 26" descr="Workflow">
              <a:extLst>
                <a:ext uri="{FF2B5EF4-FFF2-40B4-BE49-F238E27FC236}">
                  <a16:creationId xmlns:a16="http://schemas.microsoft.com/office/drawing/2014/main" id="{D909E55E-C214-1891-318F-DDB3E22E1E1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187341" y="2541173"/>
              <a:ext cx="429768" cy="429768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8C2443C-ED47-482E-7039-A68C1985D1AE}"/>
              </a:ext>
            </a:extLst>
          </p:cNvPr>
          <p:cNvGrpSpPr/>
          <p:nvPr/>
        </p:nvGrpSpPr>
        <p:grpSpPr>
          <a:xfrm>
            <a:off x="3261358" y="3187978"/>
            <a:ext cx="548640" cy="548640"/>
            <a:chOff x="2113875" y="3187978"/>
            <a:chExt cx="548640" cy="54864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9D755BAD-88DB-AE2E-27B1-49EC341F42C4}"/>
                </a:ext>
              </a:extLst>
            </p:cNvPr>
            <p:cNvSpPr/>
            <p:nvPr/>
          </p:nvSpPr>
          <p:spPr>
            <a:xfrm>
              <a:off x="2113875" y="3187978"/>
              <a:ext cx="548640" cy="54864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9" name="Graphic 28" descr="Database">
              <a:extLst>
                <a:ext uri="{FF2B5EF4-FFF2-40B4-BE49-F238E27FC236}">
                  <a16:creationId xmlns:a16="http://schemas.microsoft.com/office/drawing/2014/main" id="{4A961B61-0F18-3553-AFF3-51ABB5F0E96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187341" y="3247414"/>
              <a:ext cx="429768" cy="429768"/>
            </a:xfrm>
            <a:prstGeom prst="rect">
              <a:avLst/>
            </a:prstGeom>
          </p:spPr>
        </p:pic>
      </p:grpSp>
      <p:pic>
        <p:nvPicPr>
          <p:cNvPr id="31" name="Graphic 30" descr="Bar chart RTL">
            <a:extLst>
              <a:ext uri="{FF2B5EF4-FFF2-40B4-BE49-F238E27FC236}">
                <a16:creationId xmlns:a16="http://schemas.microsoft.com/office/drawing/2014/main" id="{C4011EDE-D641-7B30-BB13-D2F8DF9ECB1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187341" y="3934757"/>
            <a:ext cx="429768" cy="429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4081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D4B0917-2DB7-1D52-3A6E-E1D5EF8018B1}"/>
              </a:ext>
            </a:extLst>
          </p:cNvPr>
          <p:cNvSpPr txBox="1"/>
          <p:nvPr/>
        </p:nvSpPr>
        <p:spPr>
          <a:xfrm>
            <a:off x="547911" y="242338"/>
            <a:ext cx="73965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>
                <a:solidFill>
                  <a:srgbClr val="0070C0"/>
                </a:solidFill>
              </a:rPr>
              <a:t>Creating Employee table &amp; inserting 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046D61-3E81-64F2-909A-36770C0CC31F}"/>
              </a:ext>
            </a:extLst>
          </p:cNvPr>
          <p:cNvSpPr txBox="1"/>
          <p:nvPr/>
        </p:nvSpPr>
        <p:spPr>
          <a:xfrm>
            <a:off x="547911" y="765558"/>
            <a:ext cx="7019365" cy="19900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00" b="1" dirty="0">
                <a:solidFill>
                  <a:srgbClr val="8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CREATE</a:t>
            </a:r>
            <a:r>
              <a:rPr lang="en-US" sz="9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900" b="1" dirty="0">
                <a:solidFill>
                  <a:srgbClr val="8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TABLE</a:t>
            </a:r>
            <a:r>
              <a:rPr lang="en-US" sz="9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Employee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(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 </a:t>
            </a:r>
            <a:r>
              <a:rPr lang="en-US" sz="9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EmployeeID</a:t>
            </a:r>
            <a:r>
              <a:rPr lang="en-US" sz="9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900" b="1" dirty="0">
                <a:solidFill>
                  <a:srgbClr val="00008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INT</a:t>
            </a:r>
            <a:r>
              <a:rPr lang="en-US" sz="9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900" b="1" dirty="0">
                <a:solidFill>
                  <a:srgbClr val="8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PRIMARY</a:t>
            </a:r>
            <a:r>
              <a:rPr lang="en-US" sz="9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900" b="1" dirty="0">
                <a:solidFill>
                  <a:srgbClr val="8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KEY</a:t>
            </a:r>
            <a:r>
              <a:rPr lang="en-US" sz="9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,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 FirstName </a:t>
            </a:r>
            <a:r>
              <a:rPr lang="en-US" sz="900" b="1" dirty="0">
                <a:solidFill>
                  <a:srgbClr val="00008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VARCHAR</a:t>
            </a:r>
            <a:r>
              <a:rPr lang="en-US" sz="9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(</a:t>
            </a:r>
            <a:r>
              <a:rPr lang="en-US" sz="900" dirty="0">
                <a:solidFill>
                  <a:srgbClr val="0000FF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50</a:t>
            </a:r>
            <a:r>
              <a:rPr lang="en-US" sz="9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) </a:t>
            </a:r>
            <a:r>
              <a:rPr lang="en-US" sz="900" b="1" dirty="0">
                <a:solidFill>
                  <a:srgbClr val="8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NOT</a:t>
            </a:r>
            <a:r>
              <a:rPr lang="en-US" sz="9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900" b="1" dirty="0">
                <a:solidFill>
                  <a:srgbClr val="8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NULL</a:t>
            </a:r>
            <a:r>
              <a:rPr lang="en-US" sz="9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,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 </a:t>
            </a:r>
            <a:r>
              <a:rPr lang="en-US" sz="9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LastName</a:t>
            </a:r>
            <a:r>
              <a:rPr lang="en-US" sz="9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900" b="1" dirty="0">
                <a:solidFill>
                  <a:srgbClr val="00008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VARCHAR</a:t>
            </a:r>
            <a:r>
              <a:rPr lang="en-US" sz="9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(</a:t>
            </a:r>
            <a:r>
              <a:rPr lang="en-US" sz="900" dirty="0">
                <a:solidFill>
                  <a:srgbClr val="0000FF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50</a:t>
            </a:r>
            <a:r>
              <a:rPr lang="en-US" sz="9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) </a:t>
            </a:r>
            <a:r>
              <a:rPr lang="en-US" sz="900" b="1" dirty="0">
                <a:solidFill>
                  <a:srgbClr val="8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NOT</a:t>
            </a:r>
            <a:r>
              <a:rPr lang="en-US" sz="9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900" b="1" dirty="0">
                <a:solidFill>
                  <a:srgbClr val="8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NULL</a:t>
            </a:r>
            <a:r>
              <a:rPr lang="en-US" sz="9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,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 Title </a:t>
            </a:r>
            <a:r>
              <a:rPr lang="en-US" sz="900" b="1" dirty="0">
                <a:solidFill>
                  <a:srgbClr val="00008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VARCHAR</a:t>
            </a:r>
            <a:r>
              <a:rPr lang="en-US" sz="9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(</a:t>
            </a:r>
            <a:r>
              <a:rPr lang="en-US" sz="900" dirty="0">
                <a:solidFill>
                  <a:srgbClr val="0000FF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50</a:t>
            </a:r>
            <a:r>
              <a:rPr lang="en-US" sz="9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),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 Email </a:t>
            </a:r>
            <a:r>
              <a:rPr lang="en-US" sz="900" b="1" dirty="0">
                <a:solidFill>
                  <a:srgbClr val="00008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VARCHAR</a:t>
            </a:r>
            <a:r>
              <a:rPr lang="en-US" sz="9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(</a:t>
            </a:r>
            <a:r>
              <a:rPr lang="en-US" sz="900" dirty="0">
                <a:solidFill>
                  <a:srgbClr val="0000FF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100</a:t>
            </a:r>
            <a:r>
              <a:rPr lang="en-US" sz="9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) </a:t>
            </a:r>
            <a:r>
              <a:rPr lang="en-US" sz="900" b="1" dirty="0">
                <a:solidFill>
                  <a:srgbClr val="8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UNIQUE</a:t>
            </a:r>
            <a:r>
              <a:rPr lang="en-US" sz="9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,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 Phone </a:t>
            </a:r>
            <a:r>
              <a:rPr lang="en-US" sz="900" b="1" dirty="0">
                <a:solidFill>
                  <a:srgbClr val="00008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VARCHAR</a:t>
            </a:r>
            <a:r>
              <a:rPr lang="en-US" sz="9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(</a:t>
            </a:r>
            <a:r>
              <a:rPr lang="en-US" sz="900" dirty="0">
                <a:solidFill>
                  <a:srgbClr val="0000FF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20</a:t>
            </a:r>
            <a:r>
              <a:rPr lang="en-US" sz="9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),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 </a:t>
            </a:r>
            <a:r>
              <a:rPr lang="en-US" sz="9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HireDate</a:t>
            </a:r>
            <a:r>
              <a:rPr lang="en-US" sz="9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900" b="1" dirty="0">
                <a:solidFill>
                  <a:srgbClr val="00008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DATE</a:t>
            </a:r>
            <a:r>
              <a:rPr lang="en-US" sz="9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900" b="1" dirty="0">
                <a:solidFill>
                  <a:srgbClr val="8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NOT</a:t>
            </a:r>
            <a:r>
              <a:rPr lang="en-US" sz="9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900" b="1" dirty="0">
                <a:solidFill>
                  <a:srgbClr val="8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NULL</a:t>
            </a:r>
            <a:r>
              <a:rPr lang="en-US" sz="9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,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 </a:t>
            </a:r>
            <a:r>
              <a:rPr lang="en-US" sz="9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TerminationDate</a:t>
            </a:r>
            <a:r>
              <a:rPr lang="en-US" sz="9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900" b="1" dirty="0">
                <a:solidFill>
                  <a:srgbClr val="00008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DATE</a:t>
            </a:r>
            <a:r>
              <a:rPr lang="en-US" sz="9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,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 </a:t>
            </a:r>
            <a:r>
              <a:rPr lang="en-US" sz="900" b="1" dirty="0">
                <a:solidFill>
                  <a:srgbClr val="8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CONSTRAINT</a:t>
            </a:r>
            <a:r>
              <a:rPr lang="en-US" sz="9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9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Employee_EmployeeID_uindex</a:t>
            </a:r>
            <a:r>
              <a:rPr lang="en-US" sz="9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900" b="1" dirty="0">
                <a:solidFill>
                  <a:srgbClr val="8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UNIQUE</a:t>
            </a:r>
            <a:r>
              <a:rPr lang="en-US" sz="9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(</a:t>
            </a:r>
            <a:r>
              <a:rPr lang="en-US" sz="9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EmployeeID</a:t>
            </a:r>
            <a:r>
              <a:rPr lang="en-US" sz="9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)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)</a:t>
            </a:r>
            <a:r>
              <a:rPr lang="en-US" sz="900" dirty="0">
                <a:solidFill>
                  <a:srgbClr val="FF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;</a:t>
            </a:r>
            <a:endParaRPr lang="en-US" sz="9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pic>
        <p:nvPicPr>
          <p:cNvPr id="7" name="Google Shape;475;p38">
            <a:extLst>
              <a:ext uri="{FF2B5EF4-FFF2-40B4-BE49-F238E27FC236}">
                <a16:creationId xmlns:a16="http://schemas.microsoft.com/office/drawing/2014/main" id="{A8F8B2B3-CDDB-0A5A-8B49-B7DA4B974A5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6318" y="3110293"/>
            <a:ext cx="7851364" cy="1597034"/>
          </a:xfrm>
          <a:prstGeom prst="rect">
            <a:avLst/>
          </a:prstGeom>
          <a:noFill/>
          <a:ln w="19050">
            <a:solidFill>
              <a:schemeClr val="tx1"/>
            </a:solidFill>
          </a:ln>
          <a:effectLst/>
        </p:spPr>
      </p:pic>
      <p:pic>
        <p:nvPicPr>
          <p:cNvPr id="8" name="Picture 2" descr="Pfizer logo transparent PNG - StickPNG">
            <a:extLst>
              <a:ext uri="{FF2B5EF4-FFF2-40B4-BE49-F238E27FC236}">
                <a16:creationId xmlns:a16="http://schemas.microsoft.com/office/drawing/2014/main" id="{32818987-A89A-D6DE-30FF-7CF8FDC67B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302"/>
          <a:stretch/>
        </p:blipFill>
        <p:spPr bwMode="auto">
          <a:xfrm>
            <a:off x="8424000" y="-58779"/>
            <a:ext cx="670504" cy="1006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D4B0917-2DB7-1D52-3A6E-E1D5EF8018B1}"/>
              </a:ext>
            </a:extLst>
          </p:cNvPr>
          <p:cNvSpPr txBox="1"/>
          <p:nvPr/>
        </p:nvSpPr>
        <p:spPr>
          <a:xfrm>
            <a:off x="547911" y="242338"/>
            <a:ext cx="69381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>
                <a:solidFill>
                  <a:srgbClr val="0070C0"/>
                </a:solidFill>
              </a:rPr>
              <a:t>Creating Account table &amp; inserting 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046D61-3E81-64F2-909A-36770C0CC31F}"/>
              </a:ext>
            </a:extLst>
          </p:cNvPr>
          <p:cNvSpPr txBox="1"/>
          <p:nvPr/>
        </p:nvSpPr>
        <p:spPr>
          <a:xfrm>
            <a:off x="547911" y="765558"/>
            <a:ext cx="8048178" cy="2308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00" b="1" dirty="0">
                <a:solidFill>
                  <a:srgbClr val="8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CREATE</a:t>
            </a:r>
            <a:r>
              <a:rPr lang="en-US" sz="9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900" b="1" dirty="0">
                <a:solidFill>
                  <a:srgbClr val="8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TABLE</a:t>
            </a:r>
            <a:r>
              <a:rPr lang="en-US" sz="9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Account (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 </a:t>
            </a:r>
            <a:r>
              <a:rPr lang="en-US" sz="9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AccountID</a:t>
            </a:r>
            <a:r>
              <a:rPr lang="en-US" sz="9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900" b="1" dirty="0">
                <a:solidFill>
                  <a:srgbClr val="00008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INT</a:t>
            </a:r>
            <a:r>
              <a:rPr lang="en-US" sz="9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900" b="1" dirty="0">
                <a:solidFill>
                  <a:srgbClr val="8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PRIMARY</a:t>
            </a:r>
            <a:r>
              <a:rPr lang="en-US" sz="9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900" b="1" dirty="0">
                <a:solidFill>
                  <a:srgbClr val="8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KEY</a:t>
            </a:r>
            <a:r>
              <a:rPr lang="en-US" sz="9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,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 </a:t>
            </a:r>
            <a:r>
              <a:rPr lang="en-US" sz="9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AccountName</a:t>
            </a:r>
            <a:r>
              <a:rPr lang="en-US" sz="9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900" b="1" dirty="0">
                <a:solidFill>
                  <a:srgbClr val="00008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VARCHAR</a:t>
            </a:r>
            <a:r>
              <a:rPr lang="en-US" sz="9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(</a:t>
            </a:r>
            <a:r>
              <a:rPr lang="en-US" sz="900" dirty="0">
                <a:solidFill>
                  <a:srgbClr val="0000FF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100</a:t>
            </a:r>
            <a:r>
              <a:rPr lang="en-US" sz="9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) </a:t>
            </a:r>
            <a:r>
              <a:rPr lang="en-US" sz="900" b="1" dirty="0">
                <a:solidFill>
                  <a:srgbClr val="8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NOT</a:t>
            </a:r>
            <a:r>
              <a:rPr lang="en-US" sz="9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900" b="1" dirty="0">
                <a:solidFill>
                  <a:srgbClr val="8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NULL</a:t>
            </a:r>
            <a:r>
              <a:rPr lang="en-US" sz="9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,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 Address </a:t>
            </a:r>
            <a:r>
              <a:rPr lang="en-US" sz="900" b="1" dirty="0">
                <a:solidFill>
                  <a:srgbClr val="00008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VARCHAR</a:t>
            </a:r>
            <a:r>
              <a:rPr lang="en-US" sz="9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(</a:t>
            </a:r>
            <a:r>
              <a:rPr lang="en-US" sz="900" dirty="0">
                <a:solidFill>
                  <a:srgbClr val="0000FF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200</a:t>
            </a:r>
            <a:r>
              <a:rPr lang="en-US" sz="9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),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 City </a:t>
            </a:r>
            <a:r>
              <a:rPr lang="en-US" sz="900" b="1" dirty="0">
                <a:solidFill>
                  <a:srgbClr val="00008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VARCHAR</a:t>
            </a:r>
            <a:r>
              <a:rPr lang="en-US" sz="9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(</a:t>
            </a:r>
            <a:r>
              <a:rPr lang="en-US" sz="900" dirty="0">
                <a:solidFill>
                  <a:srgbClr val="0000FF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50</a:t>
            </a:r>
            <a:r>
              <a:rPr lang="en-US" sz="9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),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 State </a:t>
            </a:r>
            <a:r>
              <a:rPr lang="en-US" sz="900" b="1" dirty="0">
                <a:solidFill>
                  <a:srgbClr val="00008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VARCHAR</a:t>
            </a:r>
            <a:r>
              <a:rPr lang="en-US" sz="9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(</a:t>
            </a:r>
            <a:r>
              <a:rPr lang="en-US" sz="900" dirty="0">
                <a:solidFill>
                  <a:srgbClr val="0000FF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50</a:t>
            </a:r>
            <a:r>
              <a:rPr lang="en-US" sz="9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),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 Zip </a:t>
            </a:r>
            <a:r>
              <a:rPr lang="en-US" sz="900" b="1" dirty="0">
                <a:solidFill>
                  <a:srgbClr val="00008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VARCHAR</a:t>
            </a:r>
            <a:r>
              <a:rPr lang="en-US" sz="9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(</a:t>
            </a:r>
            <a:r>
              <a:rPr lang="en-US" sz="900" dirty="0">
                <a:solidFill>
                  <a:srgbClr val="0000FF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20</a:t>
            </a:r>
            <a:r>
              <a:rPr lang="en-US" sz="9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),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 Phone </a:t>
            </a:r>
            <a:r>
              <a:rPr lang="en-US" sz="900" b="1" dirty="0">
                <a:solidFill>
                  <a:srgbClr val="00008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VARCHAR</a:t>
            </a:r>
            <a:r>
              <a:rPr lang="en-US" sz="9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(</a:t>
            </a:r>
            <a:r>
              <a:rPr lang="en-US" sz="900" dirty="0">
                <a:solidFill>
                  <a:srgbClr val="0000FF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20</a:t>
            </a:r>
            <a:r>
              <a:rPr lang="en-US" sz="9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),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 Fax </a:t>
            </a:r>
            <a:r>
              <a:rPr lang="en-US" sz="900" b="1" dirty="0">
                <a:solidFill>
                  <a:srgbClr val="00008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VARCHAR</a:t>
            </a:r>
            <a:r>
              <a:rPr lang="en-US" sz="9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(</a:t>
            </a:r>
            <a:r>
              <a:rPr lang="en-US" sz="900" dirty="0">
                <a:solidFill>
                  <a:srgbClr val="0000FF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20</a:t>
            </a:r>
            <a:r>
              <a:rPr lang="en-US" sz="9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),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 Website </a:t>
            </a:r>
            <a:r>
              <a:rPr lang="en-US" sz="900" b="1" dirty="0">
                <a:solidFill>
                  <a:srgbClr val="00008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VARCHAR</a:t>
            </a:r>
            <a:r>
              <a:rPr lang="en-US" sz="9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(</a:t>
            </a:r>
            <a:r>
              <a:rPr lang="en-US" sz="900" dirty="0">
                <a:solidFill>
                  <a:srgbClr val="0000FF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100</a:t>
            </a:r>
            <a:r>
              <a:rPr lang="en-US" sz="9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),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 </a:t>
            </a:r>
            <a:r>
              <a:rPr lang="en-US" sz="9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TerritoryID</a:t>
            </a:r>
            <a:r>
              <a:rPr lang="en-US" sz="9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900" b="1" dirty="0">
                <a:solidFill>
                  <a:srgbClr val="00008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INT</a:t>
            </a:r>
            <a:r>
              <a:rPr lang="en-US" sz="9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900" b="1" dirty="0">
                <a:solidFill>
                  <a:srgbClr val="8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NOT</a:t>
            </a:r>
            <a:r>
              <a:rPr lang="en-US" sz="9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900" b="1" dirty="0">
                <a:solidFill>
                  <a:srgbClr val="8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NULL</a:t>
            </a:r>
            <a:r>
              <a:rPr lang="en-US" sz="9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,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 </a:t>
            </a:r>
            <a:r>
              <a:rPr lang="en-US" sz="900" b="1" dirty="0">
                <a:solidFill>
                  <a:srgbClr val="8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CONSTRAINT</a:t>
            </a:r>
            <a:r>
              <a:rPr lang="en-US" sz="9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9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Account_AccountID_uindex</a:t>
            </a:r>
            <a:r>
              <a:rPr lang="en-US" sz="9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900" b="1" dirty="0">
                <a:solidFill>
                  <a:srgbClr val="8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UNIQUE</a:t>
            </a:r>
            <a:r>
              <a:rPr lang="en-US" sz="9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(</a:t>
            </a:r>
            <a:r>
              <a:rPr lang="en-US" sz="9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AccountID</a:t>
            </a:r>
            <a:r>
              <a:rPr lang="en-US" sz="9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),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 </a:t>
            </a:r>
            <a:r>
              <a:rPr lang="en-US" sz="900" b="1" dirty="0">
                <a:solidFill>
                  <a:srgbClr val="8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CONSTRAINT</a:t>
            </a:r>
            <a:r>
              <a:rPr lang="en-US" sz="9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9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Account_TerritoryID_fk</a:t>
            </a:r>
            <a:r>
              <a:rPr lang="en-US" sz="9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900" b="1" dirty="0">
                <a:solidFill>
                  <a:srgbClr val="8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FOREIGN</a:t>
            </a:r>
            <a:r>
              <a:rPr lang="en-US" sz="9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900" b="1" dirty="0">
                <a:solidFill>
                  <a:srgbClr val="8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KEY</a:t>
            </a:r>
            <a:r>
              <a:rPr lang="en-US" sz="9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(</a:t>
            </a:r>
            <a:r>
              <a:rPr lang="en-US" sz="9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TerritoryID</a:t>
            </a:r>
            <a:r>
              <a:rPr lang="en-US" sz="9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) </a:t>
            </a:r>
            <a:r>
              <a:rPr lang="en-US" sz="900" b="1" dirty="0">
                <a:solidFill>
                  <a:srgbClr val="8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REFERENCES</a:t>
            </a:r>
            <a:r>
              <a:rPr lang="en-US" sz="9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Territory (</a:t>
            </a:r>
            <a:r>
              <a:rPr lang="en-US" sz="9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TerritoryID</a:t>
            </a:r>
            <a:r>
              <a:rPr lang="en-US" sz="9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) </a:t>
            </a:r>
            <a:r>
              <a:rPr lang="en-US" sz="900" b="1" dirty="0">
                <a:solidFill>
                  <a:srgbClr val="8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ON</a:t>
            </a:r>
            <a:r>
              <a:rPr lang="en-US" sz="9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900" b="1" dirty="0">
                <a:solidFill>
                  <a:srgbClr val="8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DELETE</a:t>
            </a:r>
            <a:r>
              <a:rPr lang="en-US" sz="9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900" b="1" dirty="0">
                <a:solidFill>
                  <a:srgbClr val="8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CASCADE</a:t>
            </a:r>
            <a:endParaRPr lang="en-US" sz="9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)</a:t>
            </a:r>
            <a:r>
              <a:rPr lang="en-US" sz="900" dirty="0">
                <a:solidFill>
                  <a:srgbClr val="FF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;</a:t>
            </a:r>
            <a:endParaRPr lang="en-US" sz="9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pic>
        <p:nvPicPr>
          <p:cNvPr id="3" name="Google Shape;476;p38">
            <a:extLst>
              <a:ext uri="{FF2B5EF4-FFF2-40B4-BE49-F238E27FC236}">
                <a16:creationId xmlns:a16="http://schemas.microsoft.com/office/drawing/2014/main" id="{CF5EACEC-FB4B-56D9-697A-A6B46C2BA08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7911" y="3310739"/>
            <a:ext cx="8288451" cy="1439350"/>
          </a:xfrm>
          <a:prstGeom prst="rect">
            <a:avLst/>
          </a:prstGeom>
          <a:noFill/>
          <a:ln w="19050">
            <a:solidFill>
              <a:schemeClr val="tx1"/>
            </a:solidFill>
          </a:ln>
          <a:effectLst>
            <a:glow>
              <a:schemeClr val="accent1">
                <a:alpha val="40000"/>
              </a:schemeClr>
            </a:glow>
          </a:effectLst>
        </p:spPr>
      </p:pic>
      <p:pic>
        <p:nvPicPr>
          <p:cNvPr id="5" name="Picture 2" descr="Pfizer logo transparent PNG - StickPNG">
            <a:extLst>
              <a:ext uri="{FF2B5EF4-FFF2-40B4-BE49-F238E27FC236}">
                <a16:creationId xmlns:a16="http://schemas.microsoft.com/office/drawing/2014/main" id="{1D828322-6D57-E9B2-1B46-A28887FC13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302"/>
          <a:stretch/>
        </p:blipFill>
        <p:spPr bwMode="auto">
          <a:xfrm>
            <a:off x="8424000" y="-58779"/>
            <a:ext cx="670504" cy="1006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20569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4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3ADD9D3-FCBD-2441-3EB5-3A0D12200041}"/>
              </a:ext>
            </a:extLst>
          </p:cNvPr>
          <p:cNvSpPr txBox="1"/>
          <p:nvPr/>
        </p:nvSpPr>
        <p:spPr>
          <a:xfrm>
            <a:off x="547911" y="242338"/>
            <a:ext cx="24432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>
                <a:solidFill>
                  <a:srgbClr val="0070C0"/>
                </a:solidFill>
              </a:rPr>
              <a:t>Data Insights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7331A7-5D3A-FC01-21AE-2C7C449AAE6F}"/>
              </a:ext>
            </a:extLst>
          </p:cNvPr>
          <p:cNvSpPr txBox="1"/>
          <p:nvPr/>
        </p:nvSpPr>
        <p:spPr>
          <a:xfrm>
            <a:off x="544089" y="1040176"/>
            <a:ext cx="36503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u="sng" dirty="0"/>
              <a:t>Total number of orders placed by each account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4247EA-56DF-ABEB-9E3B-B7CD8CE36B93}"/>
              </a:ext>
            </a:extLst>
          </p:cNvPr>
          <p:cNvSpPr txBox="1"/>
          <p:nvPr/>
        </p:nvSpPr>
        <p:spPr>
          <a:xfrm>
            <a:off x="544089" y="2887685"/>
            <a:ext cx="21900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u="sng" dirty="0"/>
              <a:t>Top 3 best selling products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134988B-2B28-C13C-953F-47C87F7779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9280" y="2961448"/>
            <a:ext cx="3474720" cy="960403"/>
          </a:xfrm>
          <a:prstGeom prst="rect">
            <a:avLst/>
          </a:prstGeom>
          <a:ln w="19050">
            <a:solidFill>
              <a:schemeClr val="tx1"/>
            </a:solidFill>
          </a:ln>
          <a:effectLst>
            <a:glow>
              <a:schemeClr val="accent1">
                <a:alpha val="40000"/>
              </a:schemeClr>
            </a:glo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B476CD4-C79A-4BFC-DCE4-22255F32A5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9280" y="1112999"/>
            <a:ext cx="3474720" cy="1228072"/>
          </a:xfrm>
          <a:prstGeom prst="rect">
            <a:avLst/>
          </a:prstGeom>
          <a:ln w="19050">
            <a:solidFill>
              <a:schemeClr val="tx1"/>
            </a:solidFill>
          </a:ln>
          <a:effectLst>
            <a:glow>
              <a:schemeClr val="accent1">
                <a:alpha val="40000"/>
              </a:schemeClr>
            </a:glow>
          </a:effectLst>
        </p:spPr>
      </p:pic>
      <p:pic>
        <p:nvPicPr>
          <p:cNvPr id="15" name="Picture 2" descr="Pfizer logo transparent PNG - StickPNG">
            <a:extLst>
              <a:ext uri="{FF2B5EF4-FFF2-40B4-BE49-F238E27FC236}">
                <a16:creationId xmlns:a16="http://schemas.microsoft.com/office/drawing/2014/main" id="{A4B11D81-0FCA-E7D1-A21F-EBD1049B2F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302"/>
          <a:stretch/>
        </p:blipFill>
        <p:spPr bwMode="auto">
          <a:xfrm>
            <a:off x="8424000" y="-58779"/>
            <a:ext cx="670504" cy="1006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0F2828C-67E1-F715-FC81-09D1FCED4175}"/>
              </a:ext>
            </a:extLst>
          </p:cNvPr>
          <p:cNvSpPr txBox="1"/>
          <p:nvPr/>
        </p:nvSpPr>
        <p:spPr>
          <a:xfrm>
            <a:off x="544089" y="1308405"/>
            <a:ext cx="4572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b="1" dirty="0">
                <a:solidFill>
                  <a:srgbClr val="8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SELECT</a:t>
            </a:r>
            <a:r>
              <a:rPr lang="en-US" sz="90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o.accountid</a:t>
            </a:r>
            <a:r>
              <a:rPr lang="en-US" sz="90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9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a.accountname</a:t>
            </a:r>
            <a:r>
              <a:rPr lang="en-US" sz="90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900" b="1" dirty="0">
                <a:solidFill>
                  <a:srgbClr val="000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COUNT</a:t>
            </a:r>
            <a:r>
              <a:rPr lang="en-US" sz="90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9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orderid</a:t>
            </a:r>
            <a:r>
              <a:rPr lang="en-US" sz="90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r>
              <a:rPr lang="en-US" sz="900" b="1" dirty="0">
                <a:solidFill>
                  <a:srgbClr val="8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as</a:t>
            </a:r>
            <a:r>
              <a:rPr lang="en-US" sz="90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total_orders</a:t>
            </a:r>
            <a:r>
              <a:rPr lang="en-US" sz="90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sz="900" b="1" dirty="0">
                <a:solidFill>
                  <a:srgbClr val="8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FROM</a:t>
            </a:r>
            <a:r>
              <a:rPr lang="en-US" sz="90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900" dirty="0">
                <a:solidFill>
                  <a:srgbClr val="000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"Order"</a:t>
            </a:r>
            <a:r>
              <a:rPr lang="en-US" sz="90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o</a:t>
            </a:r>
          </a:p>
          <a:p>
            <a:r>
              <a:rPr lang="en-US" sz="900" b="1" dirty="0">
                <a:solidFill>
                  <a:srgbClr val="8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inner</a:t>
            </a:r>
            <a:r>
              <a:rPr lang="en-US" sz="90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900" b="1" dirty="0">
                <a:solidFill>
                  <a:srgbClr val="8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join</a:t>
            </a:r>
            <a:r>
              <a:rPr lang="en-US" sz="90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account a</a:t>
            </a:r>
          </a:p>
          <a:p>
            <a:r>
              <a:rPr lang="en-US" sz="900" b="1" dirty="0">
                <a:solidFill>
                  <a:srgbClr val="8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on</a:t>
            </a:r>
            <a:r>
              <a:rPr lang="en-US" sz="90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o.accountid</a:t>
            </a:r>
            <a:r>
              <a:rPr lang="en-US" sz="90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sz="9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a.accountid</a:t>
            </a:r>
            <a:r>
              <a:rPr lang="en-US" sz="90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sz="900" b="1" dirty="0">
                <a:solidFill>
                  <a:srgbClr val="8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GROUP</a:t>
            </a:r>
            <a:r>
              <a:rPr lang="en-US" sz="90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900" b="1" dirty="0">
                <a:solidFill>
                  <a:srgbClr val="8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BY</a:t>
            </a:r>
            <a:r>
              <a:rPr lang="en-US" sz="90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o.accountid</a:t>
            </a:r>
            <a:r>
              <a:rPr lang="en-US" sz="90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9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a.accountname</a:t>
            </a:r>
            <a:r>
              <a:rPr lang="en-US" sz="90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sz="900" b="1" dirty="0">
                <a:solidFill>
                  <a:srgbClr val="8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ORDER</a:t>
            </a:r>
            <a:r>
              <a:rPr lang="en-US" sz="90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900" b="1" dirty="0">
                <a:solidFill>
                  <a:srgbClr val="8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BY</a:t>
            </a:r>
            <a:r>
              <a:rPr lang="en-US" sz="90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total_orders</a:t>
            </a:r>
            <a:r>
              <a:rPr lang="en-US" sz="90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900" b="1" dirty="0">
                <a:solidFill>
                  <a:srgbClr val="8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DESC</a:t>
            </a:r>
            <a:r>
              <a:rPr lang="en-US" sz="900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  <a:endParaRPr lang="en-US" sz="90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E757BC9-7572-1206-5078-1A4C0FCE08BE}"/>
              </a:ext>
            </a:extLst>
          </p:cNvPr>
          <p:cNvSpPr txBox="1"/>
          <p:nvPr/>
        </p:nvSpPr>
        <p:spPr>
          <a:xfrm>
            <a:off x="544089" y="3164684"/>
            <a:ext cx="4572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b="1" dirty="0">
                <a:solidFill>
                  <a:srgbClr val="8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SELECT</a:t>
            </a:r>
            <a:r>
              <a:rPr lang="en-US" sz="90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p.productname</a:t>
            </a:r>
            <a:r>
              <a:rPr lang="en-US" sz="90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900" b="1" dirty="0">
                <a:solidFill>
                  <a:srgbClr val="000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sum</a:t>
            </a:r>
            <a:r>
              <a:rPr lang="en-US" sz="90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(quantity) </a:t>
            </a:r>
            <a:r>
              <a:rPr lang="en-US" sz="900" b="1" dirty="0">
                <a:solidFill>
                  <a:srgbClr val="8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as</a:t>
            </a:r>
            <a:r>
              <a:rPr lang="en-US" sz="90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total_volume</a:t>
            </a:r>
            <a:endParaRPr lang="en-US" sz="90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900" b="1" dirty="0">
                <a:solidFill>
                  <a:srgbClr val="8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FROM</a:t>
            </a:r>
            <a:r>
              <a:rPr lang="en-US" sz="90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product p</a:t>
            </a:r>
          </a:p>
          <a:p>
            <a:r>
              <a:rPr lang="en-US" sz="900" b="1" dirty="0">
                <a:solidFill>
                  <a:srgbClr val="8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INNER</a:t>
            </a:r>
            <a:r>
              <a:rPr lang="en-US" sz="90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900" b="1" dirty="0">
                <a:solidFill>
                  <a:srgbClr val="8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JOIN</a:t>
            </a:r>
            <a:r>
              <a:rPr lang="en-US" sz="90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orderline</a:t>
            </a:r>
            <a:r>
              <a:rPr lang="en-US" sz="90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o </a:t>
            </a:r>
            <a:r>
              <a:rPr lang="en-US" sz="900" b="1" dirty="0">
                <a:solidFill>
                  <a:srgbClr val="8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ON</a:t>
            </a:r>
            <a:r>
              <a:rPr lang="en-US" sz="90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o.productid</a:t>
            </a:r>
            <a:r>
              <a:rPr lang="en-US" sz="90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sz="9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p.productid</a:t>
            </a:r>
            <a:endParaRPr lang="en-US" sz="90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900" b="1" dirty="0">
                <a:solidFill>
                  <a:srgbClr val="8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GROUP</a:t>
            </a:r>
            <a:r>
              <a:rPr lang="en-US" sz="90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900" b="1" dirty="0">
                <a:solidFill>
                  <a:srgbClr val="8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BY</a:t>
            </a:r>
            <a:r>
              <a:rPr lang="en-US" sz="90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p.productname</a:t>
            </a:r>
            <a:endParaRPr lang="en-US" sz="90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900" b="1" dirty="0">
                <a:solidFill>
                  <a:srgbClr val="8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ORDER</a:t>
            </a:r>
            <a:r>
              <a:rPr lang="en-US" sz="90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900" b="1" dirty="0">
                <a:solidFill>
                  <a:srgbClr val="8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BY</a:t>
            </a:r>
            <a:r>
              <a:rPr lang="en-US" sz="90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total_volume</a:t>
            </a:r>
            <a:r>
              <a:rPr lang="en-US" sz="90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900" b="1" dirty="0">
                <a:solidFill>
                  <a:srgbClr val="8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desc</a:t>
            </a:r>
            <a:endParaRPr lang="en-US" sz="90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900" b="1" dirty="0">
                <a:solidFill>
                  <a:srgbClr val="8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limit</a:t>
            </a:r>
            <a:r>
              <a:rPr lang="en-US" sz="90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900" dirty="0">
                <a:solidFill>
                  <a:srgbClr val="0000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sz="900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  <a:endParaRPr lang="en-US" sz="90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4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3ADD9D3-FCBD-2441-3EB5-3A0D12200041}"/>
              </a:ext>
            </a:extLst>
          </p:cNvPr>
          <p:cNvSpPr txBox="1"/>
          <p:nvPr/>
        </p:nvSpPr>
        <p:spPr>
          <a:xfrm>
            <a:off x="547911" y="242338"/>
            <a:ext cx="24432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>
                <a:solidFill>
                  <a:srgbClr val="0070C0"/>
                </a:solidFill>
              </a:rPr>
              <a:t>Data Insights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7331A7-5D3A-FC01-21AE-2C7C449AAE6F}"/>
              </a:ext>
            </a:extLst>
          </p:cNvPr>
          <p:cNvSpPr txBox="1"/>
          <p:nvPr/>
        </p:nvSpPr>
        <p:spPr>
          <a:xfrm>
            <a:off x="544089" y="1040176"/>
            <a:ext cx="29097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u="sng" dirty="0"/>
              <a:t>Average order value by each account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4247EA-56DF-ABEB-9E3B-B7CD8CE36B93}"/>
              </a:ext>
            </a:extLst>
          </p:cNvPr>
          <p:cNvSpPr txBox="1"/>
          <p:nvPr/>
        </p:nvSpPr>
        <p:spPr>
          <a:xfrm>
            <a:off x="544089" y="2887685"/>
            <a:ext cx="28472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u="sng" dirty="0"/>
              <a:t>Accounts with highest lifetime value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7A1B9BB-0EE2-9605-1007-3CD5D2892E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9280" y="1107700"/>
            <a:ext cx="3737794" cy="1149120"/>
          </a:xfrm>
          <a:prstGeom prst="rect">
            <a:avLst/>
          </a:prstGeom>
          <a:ln w="19050">
            <a:solidFill>
              <a:schemeClr val="tx1"/>
            </a:solidFill>
          </a:ln>
          <a:effectLst>
            <a:glow>
              <a:schemeClr val="accent1">
                <a:alpha val="40000"/>
              </a:schemeClr>
            </a:glow>
          </a:effectLst>
        </p:spPr>
      </p:pic>
      <p:pic>
        <p:nvPicPr>
          <p:cNvPr id="12" name="Picture 2" descr="Pfizer logo transparent PNG - StickPNG">
            <a:extLst>
              <a:ext uri="{FF2B5EF4-FFF2-40B4-BE49-F238E27FC236}">
                <a16:creationId xmlns:a16="http://schemas.microsoft.com/office/drawing/2014/main" id="{B92FF3E3-709C-14E1-18A8-06BEE0C03A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302"/>
          <a:stretch/>
        </p:blipFill>
        <p:spPr bwMode="auto">
          <a:xfrm>
            <a:off x="8424000" y="-58779"/>
            <a:ext cx="670504" cy="1006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EA00012-B325-6387-5E99-131C78189D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9280" y="2886681"/>
            <a:ext cx="3737794" cy="1599045"/>
          </a:xfrm>
          <a:prstGeom prst="rect">
            <a:avLst/>
          </a:prstGeom>
          <a:ln w="19050">
            <a:solidFill>
              <a:schemeClr val="tx1"/>
            </a:solidFill>
          </a:ln>
          <a:effectLst>
            <a:glow>
              <a:schemeClr val="accent1">
                <a:alpha val="40000"/>
              </a:schemeClr>
            </a:glow>
            <a:softEdge rad="0"/>
          </a:effec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96AFBAE-01DF-CEA3-49FF-FC0CD40232D3}"/>
              </a:ext>
            </a:extLst>
          </p:cNvPr>
          <p:cNvSpPr txBox="1"/>
          <p:nvPr/>
        </p:nvSpPr>
        <p:spPr>
          <a:xfrm>
            <a:off x="544089" y="1317175"/>
            <a:ext cx="4572000" cy="10618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b="1" dirty="0">
                <a:solidFill>
                  <a:srgbClr val="8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SELECT</a:t>
            </a:r>
            <a:r>
              <a:rPr lang="en-US" sz="90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o2.accountid, </a:t>
            </a:r>
            <a:r>
              <a:rPr lang="en-US" sz="9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a.accountname</a:t>
            </a:r>
            <a:r>
              <a:rPr lang="en-US" sz="90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900" b="1" dirty="0">
                <a:solidFill>
                  <a:srgbClr val="000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round</a:t>
            </a:r>
            <a:r>
              <a:rPr lang="en-US" sz="90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900" b="1" dirty="0">
                <a:solidFill>
                  <a:srgbClr val="000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AVG</a:t>
            </a:r>
            <a:r>
              <a:rPr lang="en-US" sz="90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(price),</a:t>
            </a:r>
            <a:r>
              <a:rPr lang="en-US" sz="900" dirty="0">
                <a:solidFill>
                  <a:srgbClr val="0000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90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r>
              <a:rPr lang="en-US" sz="900" b="1" dirty="0">
                <a:solidFill>
                  <a:srgbClr val="8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as</a:t>
            </a:r>
            <a:r>
              <a:rPr lang="en-US" sz="90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avg_order_value</a:t>
            </a:r>
            <a:endParaRPr lang="en-US" sz="90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900" b="1" dirty="0">
                <a:solidFill>
                  <a:srgbClr val="8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FROM</a:t>
            </a:r>
            <a:r>
              <a:rPr lang="en-US" sz="90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orderline</a:t>
            </a:r>
            <a:r>
              <a:rPr lang="en-US" sz="90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o</a:t>
            </a:r>
          </a:p>
          <a:p>
            <a:r>
              <a:rPr lang="en-US" sz="900" b="1" dirty="0">
                <a:solidFill>
                  <a:srgbClr val="8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inner</a:t>
            </a:r>
            <a:r>
              <a:rPr lang="en-US" sz="90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900" b="1" dirty="0">
                <a:solidFill>
                  <a:srgbClr val="8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join</a:t>
            </a:r>
            <a:r>
              <a:rPr lang="en-US" sz="90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product p </a:t>
            </a:r>
            <a:r>
              <a:rPr lang="en-US" sz="900" b="1" dirty="0">
                <a:solidFill>
                  <a:srgbClr val="8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on</a:t>
            </a:r>
            <a:r>
              <a:rPr lang="en-US" sz="90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o.productid</a:t>
            </a:r>
            <a:r>
              <a:rPr lang="en-US" sz="90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sz="9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p.productid</a:t>
            </a:r>
            <a:endParaRPr lang="en-US" sz="90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900" b="1" dirty="0">
                <a:solidFill>
                  <a:srgbClr val="8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inner</a:t>
            </a:r>
            <a:r>
              <a:rPr lang="en-US" sz="90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900" b="1" dirty="0">
                <a:solidFill>
                  <a:srgbClr val="8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join</a:t>
            </a:r>
            <a:r>
              <a:rPr lang="en-US" sz="90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900" dirty="0">
                <a:solidFill>
                  <a:srgbClr val="000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"Order"</a:t>
            </a:r>
            <a:r>
              <a:rPr lang="en-US" sz="90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o2 </a:t>
            </a:r>
            <a:r>
              <a:rPr lang="en-US" sz="900" b="1" dirty="0">
                <a:solidFill>
                  <a:srgbClr val="8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on</a:t>
            </a:r>
            <a:r>
              <a:rPr lang="en-US" sz="90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o2.orderid = </a:t>
            </a:r>
            <a:r>
              <a:rPr lang="en-US" sz="9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o.orderid</a:t>
            </a:r>
            <a:endParaRPr lang="en-US" sz="90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900" b="1" dirty="0">
                <a:solidFill>
                  <a:srgbClr val="8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inner</a:t>
            </a:r>
            <a:r>
              <a:rPr lang="en-US" sz="90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900" b="1" dirty="0">
                <a:solidFill>
                  <a:srgbClr val="8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join</a:t>
            </a:r>
            <a:r>
              <a:rPr lang="en-US" sz="90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account a </a:t>
            </a:r>
            <a:r>
              <a:rPr lang="en-US" sz="900" b="1" dirty="0">
                <a:solidFill>
                  <a:srgbClr val="8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on</a:t>
            </a:r>
            <a:r>
              <a:rPr lang="en-US" sz="90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a.accountid</a:t>
            </a:r>
            <a:r>
              <a:rPr lang="en-US" sz="90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= o2.accountid</a:t>
            </a:r>
          </a:p>
          <a:p>
            <a:r>
              <a:rPr lang="en-US" sz="900" b="1" dirty="0">
                <a:solidFill>
                  <a:srgbClr val="8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GROUP</a:t>
            </a:r>
            <a:r>
              <a:rPr lang="en-US" sz="90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900" b="1" dirty="0">
                <a:solidFill>
                  <a:srgbClr val="8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BY</a:t>
            </a:r>
            <a:r>
              <a:rPr lang="en-US" sz="90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o2.accountid, </a:t>
            </a:r>
            <a:r>
              <a:rPr lang="en-US" sz="9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a.accountname</a:t>
            </a:r>
            <a:endParaRPr lang="en-US" sz="90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900" b="1" dirty="0">
                <a:solidFill>
                  <a:srgbClr val="8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ORDER</a:t>
            </a:r>
            <a:r>
              <a:rPr lang="en-US" sz="90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900" b="1" dirty="0">
                <a:solidFill>
                  <a:srgbClr val="8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BY</a:t>
            </a:r>
            <a:r>
              <a:rPr lang="en-US" sz="90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avg_order_value</a:t>
            </a:r>
            <a:r>
              <a:rPr lang="en-US" sz="90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900" b="1" dirty="0">
                <a:solidFill>
                  <a:srgbClr val="8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DESC</a:t>
            </a:r>
            <a:r>
              <a:rPr lang="en-US" sz="900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  <a:endParaRPr lang="en-US" sz="90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469475B-EC52-3C21-DB91-BC04B69BEDD4}"/>
              </a:ext>
            </a:extLst>
          </p:cNvPr>
          <p:cNvSpPr txBox="1"/>
          <p:nvPr/>
        </p:nvSpPr>
        <p:spPr>
          <a:xfrm>
            <a:off x="544089" y="3090676"/>
            <a:ext cx="4572000" cy="1615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b="1" dirty="0">
                <a:solidFill>
                  <a:srgbClr val="8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select</a:t>
            </a:r>
            <a:r>
              <a:rPr lang="en-US" sz="90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accountid</a:t>
            </a:r>
            <a:r>
              <a:rPr lang="en-US" sz="90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, </a:t>
            </a:r>
            <a:r>
              <a:rPr lang="en-US" sz="9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accountname</a:t>
            </a:r>
            <a:r>
              <a:rPr lang="en-US" sz="90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900" b="1" dirty="0">
                <a:solidFill>
                  <a:srgbClr val="000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sum</a:t>
            </a:r>
            <a:r>
              <a:rPr lang="en-US" sz="90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9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total_price</a:t>
            </a:r>
            <a:r>
              <a:rPr lang="en-US" sz="90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r>
              <a:rPr lang="en-US" sz="900" b="1" dirty="0">
                <a:solidFill>
                  <a:srgbClr val="8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as</a:t>
            </a:r>
            <a:r>
              <a:rPr lang="en-US" sz="90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total_price</a:t>
            </a:r>
            <a:r>
              <a:rPr lang="en-US" sz="90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900" b="1" dirty="0">
                <a:solidFill>
                  <a:srgbClr val="8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from</a:t>
            </a:r>
            <a:endParaRPr lang="en-US" sz="90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90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</a:p>
          <a:p>
            <a:r>
              <a:rPr lang="en-US" sz="900" b="1" dirty="0">
                <a:solidFill>
                  <a:srgbClr val="8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	SELECT</a:t>
            </a:r>
            <a:r>
              <a:rPr lang="en-US" sz="90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a.accountid</a:t>
            </a:r>
            <a:r>
              <a:rPr lang="en-US" sz="90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, </a:t>
            </a:r>
            <a:r>
              <a:rPr lang="en-US" sz="9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a.accountname</a:t>
            </a:r>
            <a:r>
              <a:rPr lang="en-US" sz="90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o2.quantity, </a:t>
            </a:r>
            <a:r>
              <a:rPr lang="en-US" sz="9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p.price</a:t>
            </a:r>
            <a:r>
              <a:rPr lang="en-US" sz="90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	o2.quantity * </a:t>
            </a:r>
            <a:r>
              <a:rPr lang="en-US" sz="9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p.price</a:t>
            </a:r>
            <a:r>
              <a:rPr lang="en-US" sz="90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900" b="1" dirty="0">
                <a:solidFill>
                  <a:srgbClr val="8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as</a:t>
            </a:r>
            <a:r>
              <a:rPr lang="en-US" sz="90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total_price</a:t>
            </a:r>
            <a:endParaRPr lang="en-US" sz="90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900" b="1" dirty="0">
                <a:solidFill>
                  <a:srgbClr val="8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	FROM</a:t>
            </a:r>
            <a:r>
              <a:rPr lang="en-US" sz="90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900" dirty="0">
                <a:solidFill>
                  <a:srgbClr val="000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"Order"</a:t>
            </a:r>
            <a:r>
              <a:rPr lang="en-US" sz="90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o</a:t>
            </a:r>
          </a:p>
          <a:p>
            <a:r>
              <a:rPr lang="en-US" sz="900" b="1" dirty="0">
                <a:solidFill>
                  <a:srgbClr val="8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	Inner</a:t>
            </a:r>
            <a:r>
              <a:rPr lang="en-US" sz="90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900" b="1" dirty="0">
                <a:solidFill>
                  <a:srgbClr val="8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join</a:t>
            </a:r>
            <a:r>
              <a:rPr lang="en-US" sz="90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account a </a:t>
            </a:r>
            <a:r>
              <a:rPr lang="en-US" sz="900" b="1" dirty="0">
                <a:solidFill>
                  <a:srgbClr val="8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on</a:t>
            </a:r>
            <a:r>
              <a:rPr lang="en-US" sz="90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o.accountid</a:t>
            </a:r>
            <a:r>
              <a:rPr lang="en-US" sz="90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sz="9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a.accountid</a:t>
            </a:r>
            <a:endParaRPr lang="en-US" sz="90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900" b="1" dirty="0">
                <a:solidFill>
                  <a:srgbClr val="8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	inner</a:t>
            </a:r>
            <a:r>
              <a:rPr lang="en-US" sz="90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900" b="1" dirty="0">
                <a:solidFill>
                  <a:srgbClr val="8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join</a:t>
            </a:r>
            <a:r>
              <a:rPr lang="en-US" sz="90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orderline</a:t>
            </a:r>
            <a:r>
              <a:rPr lang="en-US" sz="90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o2 </a:t>
            </a:r>
            <a:r>
              <a:rPr lang="en-US" sz="900" b="1" dirty="0">
                <a:solidFill>
                  <a:srgbClr val="8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on</a:t>
            </a:r>
            <a:r>
              <a:rPr lang="en-US" sz="90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o2.orderid = </a:t>
            </a:r>
            <a:r>
              <a:rPr lang="en-US" sz="9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o.orderid</a:t>
            </a:r>
            <a:endParaRPr lang="en-US" sz="90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900" b="1" dirty="0">
                <a:solidFill>
                  <a:srgbClr val="8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	inner</a:t>
            </a:r>
            <a:r>
              <a:rPr lang="en-US" sz="90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900" b="1" dirty="0">
                <a:solidFill>
                  <a:srgbClr val="8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join</a:t>
            </a:r>
            <a:r>
              <a:rPr lang="en-US" sz="90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product p </a:t>
            </a:r>
            <a:r>
              <a:rPr lang="en-US" sz="900" b="1" dirty="0">
                <a:solidFill>
                  <a:srgbClr val="8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on</a:t>
            </a:r>
            <a:r>
              <a:rPr lang="en-US" sz="90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p.productid</a:t>
            </a:r>
            <a:r>
              <a:rPr lang="en-US" sz="90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= o2.productid</a:t>
            </a:r>
          </a:p>
          <a:p>
            <a:r>
              <a:rPr lang="en-US" sz="90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r>
              <a:rPr lang="en-US" sz="900" b="1" dirty="0">
                <a:solidFill>
                  <a:srgbClr val="8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as</a:t>
            </a:r>
            <a:r>
              <a:rPr lang="en-US" sz="90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</a:t>
            </a:r>
          </a:p>
          <a:p>
            <a:r>
              <a:rPr lang="en-US" sz="900" b="1" dirty="0">
                <a:solidFill>
                  <a:srgbClr val="8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GROUP</a:t>
            </a:r>
            <a:r>
              <a:rPr lang="en-US" sz="90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900" b="1" dirty="0">
                <a:solidFill>
                  <a:srgbClr val="8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BY</a:t>
            </a:r>
            <a:r>
              <a:rPr lang="en-US" sz="90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d.accountid</a:t>
            </a:r>
            <a:r>
              <a:rPr lang="en-US" sz="90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9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d.accountname</a:t>
            </a:r>
            <a:endParaRPr lang="en-US" sz="90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900" b="1" dirty="0">
                <a:solidFill>
                  <a:srgbClr val="8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order</a:t>
            </a:r>
            <a:r>
              <a:rPr lang="en-US" sz="90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900" b="1" dirty="0">
                <a:solidFill>
                  <a:srgbClr val="8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by</a:t>
            </a:r>
            <a:r>
              <a:rPr lang="en-US" sz="90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total_price</a:t>
            </a:r>
            <a:r>
              <a:rPr lang="en-US" sz="90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900" b="1" dirty="0">
                <a:solidFill>
                  <a:srgbClr val="8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desc</a:t>
            </a:r>
            <a:r>
              <a:rPr lang="en-US" sz="900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  <a:endParaRPr lang="en-US" sz="90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1519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937C5F0-6193-A646-8449-03E0AEE1C9A9}"/>
              </a:ext>
            </a:extLst>
          </p:cNvPr>
          <p:cNvSpPr txBox="1"/>
          <p:nvPr/>
        </p:nvSpPr>
        <p:spPr>
          <a:xfrm>
            <a:off x="547911" y="242338"/>
            <a:ext cx="24432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>
                <a:solidFill>
                  <a:srgbClr val="0070C0"/>
                </a:solidFill>
              </a:rPr>
              <a:t>Data Insights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0C6B0C-3630-1F1A-9691-A6267B3BC62F}"/>
              </a:ext>
            </a:extLst>
          </p:cNvPr>
          <p:cNvSpPr txBox="1"/>
          <p:nvPr/>
        </p:nvSpPr>
        <p:spPr>
          <a:xfrm>
            <a:off x="544089" y="1040176"/>
            <a:ext cx="25546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u="sng" dirty="0"/>
              <a:t>Top territories based on total orders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5696839-8148-B5BA-CAB8-F182588B7E9D}"/>
              </a:ext>
            </a:extLst>
          </p:cNvPr>
          <p:cNvSpPr txBox="1"/>
          <p:nvPr/>
        </p:nvSpPr>
        <p:spPr>
          <a:xfrm>
            <a:off x="544089" y="2887685"/>
            <a:ext cx="41665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u="sng" dirty="0"/>
              <a:t>Top 3 Employee with max goals in 2023 (all combined)</a:t>
            </a:r>
          </a:p>
        </p:txBody>
      </p:sp>
      <p:pic>
        <p:nvPicPr>
          <p:cNvPr id="11" name="Picture 2" descr="Pfizer logo transparent PNG - StickPNG">
            <a:extLst>
              <a:ext uri="{FF2B5EF4-FFF2-40B4-BE49-F238E27FC236}">
                <a16:creationId xmlns:a16="http://schemas.microsoft.com/office/drawing/2014/main" id="{2A5ECE05-A3C1-9998-D3A0-B5C5A47F6C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302"/>
          <a:stretch/>
        </p:blipFill>
        <p:spPr bwMode="auto">
          <a:xfrm>
            <a:off x="8424000" y="-58779"/>
            <a:ext cx="670504" cy="1006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F282AC2-2FF4-C0F8-F7AA-5B58CC7A54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8538" y="1040176"/>
            <a:ext cx="3385462" cy="1395256"/>
          </a:xfrm>
          <a:prstGeom prst="rect">
            <a:avLst/>
          </a:prstGeom>
          <a:ln w="19050">
            <a:solidFill>
              <a:schemeClr val="tx1"/>
            </a:solidFill>
          </a:ln>
          <a:effectLst>
            <a:glow>
              <a:schemeClr val="accent1">
                <a:alpha val="40000"/>
              </a:schemeClr>
            </a:glo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244703B-4677-511C-D389-78B6A31E3C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8538" y="2889202"/>
            <a:ext cx="3385462" cy="1214122"/>
          </a:xfrm>
          <a:prstGeom prst="rect">
            <a:avLst/>
          </a:prstGeom>
          <a:ln w="19050">
            <a:solidFill>
              <a:schemeClr val="tx1"/>
            </a:solidFill>
          </a:ln>
          <a:effectLst>
            <a:glow>
              <a:schemeClr val="accent1">
                <a:alpha val="40000"/>
              </a:schemeClr>
            </a:glow>
          </a:effec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1EECE42-486C-12EB-DD55-0B5F39BEEEE7}"/>
              </a:ext>
            </a:extLst>
          </p:cNvPr>
          <p:cNvSpPr txBox="1"/>
          <p:nvPr/>
        </p:nvSpPr>
        <p:spPr>
          <a:xfrm>
            <a:off x="544089" y="1332485"/>
            <a:ext cx="4572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b="1" dirty="0">
                <a:solidFill>
                  <a:srgbClr val="8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SELECT</a:t>
            </a:r>
            <a:r>
              <a:rPr lang="en-US" sz="90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t.territoryname</a:t>
            </a:r>
            <a:r>
              <a:rPr lang="en-US" sz="90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, </a:t>
            </a:r>
            <a:r>
              <a:rPr lang="en-US" sz="900" b="1" dirty="0">
                <a:solidFill>
                  <a:srgbClr val="000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count</a:t>
            </a:r>
            <a:r>
              <a:rPr lang="en-US" sz="90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9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o.orderid</a:t>
            </a:r>
            <a:r>
              <a:rPr lang="en-US" sz="90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r>
              <a:rPr lang="en-US" sz="900" b="1" dirty="0">
                <a:solidFill>
                  <a:srgbClr val="8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AS</a:t>
            </a:r>
            <a:r>
              <a:rPr lang="en-US" sz="90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total_orders</a:t>
            </a:r>
            <a:endParaRPr lang="en-US" sz="90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900" b="1" dirty="0">
                <a:solidFill>
                  <a:srgbClr val="8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FROM</a:t>
            </a:r>
            <a:r>
              <a:rPr lang="en-US" sz="90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territory t </a:t>
            </a:r>
          </a:p>
          <a:p>
            <a:r>
              <a:rPr lang="en-US" sz="900" b="1" dirty="0">
                <a:solidFill>
                  <a:srgbClr val="8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INNER</a:t>
            </a:r>
            <a:r>
              <a:rPr lang="en-US" sz="90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900" b="1" dirty="0">
                <a:solidFill>
                  <a:srgbClr val="8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JOIN</a:t>
            </a:r>
            <a:r>
              <a:rPr lang="en-US" sz="90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900" dirty="0">
                <a:solidFill>
                  <a:srgbClr val="000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"Order"</a:t>
            </a:r>
            <a:r>
              <a:rPr lang="en-US" sz="90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o </a:t>
            </a:r>
          </a:p>
          <a:p>
            <a:r>
              <a:rPr lang="en-US" sz="900" b="1" dirty="0">
                <a:solidFill>
                  <a:srgbClr val="8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ON</a:t>
            </a:r>
            <a:r>
              <a:rPr lang="en-US" sz="90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t.managerid</a:t>
            </a:r>
            <a:r>
              <a:rPr lang="en-US" sz="90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sz="9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o.employeeid</a:t>
            </a:r>
            <a:r>
              <a:rPr lang="en-US" sz="90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sz="900" b="1" dirty="0">
                <a:solidFill>
                  <a:srgbClr val="8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GROUP</a:t>
            </a:r>
            <a:r>
              <a:rPr lang="en-US" sz="90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900" b="1" dirty="0">
                <a:solidFill>
                  <a:srgbClr val="8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BY</a:t>
            </a:r>
            <a:r>
              <a:rPr lang="en-US" sz="90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t.territoryname</a:t>
            </a:r>
            <a:endParaRPr lang="en-US" sz="90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900" b="1" dirty="0">
                <a:solidFill>
                  <a:srgbClr val="8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ORDER</a:t>
            </a:r>
            <a:r>
              <a:rPr lang="en-US" sz="90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900" b="1" dirty="0">
                <a:solidFill>
                  <a:srgbClr val="8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BY</a:t>
            </a:r>
            <a:r>
              <a:rPr lang="en-US" sz="90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total_orders</a:t>
            </a:r>
            <a:r>
              <a:rPr lang="en-US" sz="90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900" b="1" dirty="0">
                <a:solidFill>
                  <a:srgbClr val="8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DESC</a:t>
            </a:r>
            <a:r>
              <a:rPr lang="en-US" sz="900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  <a:endParaRPr lang="en-US" sz="90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3D0BF4B-3C94-2636-A276-B82157180553}"/>
              </a:ext>
            </a:extLst>
          </p:cNvPr>
          <p:cNvSpPr txBox="1"/>
          <p:nvPr/>
        </p:nvSpPr>
        <p:spPr>
          <a:xfrm>
            <a:off x="544089" y="3164684"/>
            <a:ext cx="4572000" cy="10618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b="1" dirty="0">
                <a:solidFill>
                  <a:srgbClr val="8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select</a:t>
            </a:r>
            <a:r>
              <a:rPr lang="en-US" sz="90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employeeid</a:t>
            </a:r>
            <a:r>
              <a:rPr lang="en-US" sz="90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9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territoryname</a:t>
            </a:r>
            <a:r>
              <a:rPr lang="en-US" sz="90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900" b="1" dirty="0">
                <a:solidFill>
                  <a:srgbClr val="000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sum</a:t>
            </a:r>
            <a:r>
              <a:rPr lang="en-US" sz="90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(amount) </a:t>
            </a:r>
            <a:r>
              <a:rPr lang="en-US" sz="900" b="1" dirty="0">
                <a:solidFill>
                  <a:srgbClr val="8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as</a:t>
            </a:r>
            <a:r>
              <a:rPr lang="en-US" sz="90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total_goal</a:t>
            </a:r>
            <a:endParaRPr lang="en-US" sz="90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900" b="1" dirty="0">
                <a:solidFill>
                  <a:srgbClr val="8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from</a:t>
            </a:r>
            <a:r>
              <a:rPr lang="en-US" sz="90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goal g </a:t>
            </a:r>
          </a:p>
          <a:p>
            <a:r>
              <a:rPr lang="en-US" sz="900" b="1" dirty="0">
                <a:solidFill>
                  <a:srgbClr val="8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inner</a:t>
            </a:r>
            <a:r>
              <a:rPr lang="en-US" sz="90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900" b="1" dirty="0">
                <a:solidFill>
                  <a:srgbClr val="8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join</a:t>
            </a:r>
            <a:r>
              <a:rPr lang="en-US" sz="90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territory t </a:t>
            </a:r>
          </a:p>
          <a:p>
            <a:r>
              <a:rPr lang="en-US" sz="900" b="1" dirty="0">
                <a:solidFill>
                  <a:srgbClr val="8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on</a:t>
            </a:r>
            <a:r>
              <a:rPr lang="en-US" sz="90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g.employeeid</a:t>
            </a:r>
            <a:r>
              <a:rPr lang="en-US" sz="90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sz="9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t.managerid</a:t>
            </a:r>
            <a:r>
              <a:rPr lang="en-US" sz="90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sz="900" b="1" dirty="0">
                <a:solidFill>
                  <a:srgbClr val="8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group</a:t>
            </a:r>
            <a:r>
              <a:rPr lang="en-US" sz="90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900" b="1" dirty="0">
                <a:solidFill>
                  <a:srgbClr val="8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by</a:t>
            </a:r>
            <a:r>
              <a:rPr lang="en-US" sz="90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employeeid</a:t>
            </a:r>
            <a:r>
              <a:rPr lang="en-US" sz="90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, </a:t>
            </a:r>
            <a:r>
              <a:rPr lang="en-US" sz="9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territoryname</a:t>
            </a:r>
            <a:endParaRPr lang="en-US" sz="90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900" b="1" dirty="0">
                <a:solidFill>
                  <a:srgbClr val="8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order</a:t>
            </a:r>
            <a:r>
              <a:rPr lang="en-US" sz="90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900" b="1" dirty="0">
                <a:solidFill>
                  <a:srgbClr val="8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by</a:t>
            </a:r>
            <a:r>
              <a:rPr lang="en-US" sz="90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total_goal</a:t>
            </a:r>
            <a:r>
              <a:rPr lang="en-US" sz="90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900" b="1" dirty="0">
                <a:solidFill>
                  <a:srgbClr val="8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desc</a:t>
            </a:r>
            <a:endParaRPr lang="en-US" sz="90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900" b="1" dirty="0">
                <a:solidFill>
                  <a:srgbClr val="8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limit</a:t>
            </a:r>
            <a:r>
              <a:rPr lang="en-US" sz="90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900" dirty="0">
                <a:solidFill>
                  <a:srgbClr val="0000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sz="900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  <a:endParaRPr lang="en-US" sz="90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4441465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FE4F8E1-9D78-A77B-FA41-08857605C4E6}"/>
              </a:ext>
            </a:extLst>
          </p:cNvPr>
          <p:cNvSpPr txBox="1"/>
          <p:nvPr/>
        </p:nvSpPr>
        <p:spPr>
          <a:xfrm>
            <a:off x="547911" y="242338"/>
            <a:ext cx="24432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>
                <a:solidFill>
                  <a:srgbClr val="0070C0"/>
                </a:solidFill>
              </a:rPr>
              <a:t>Data Insights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0F6516B-982C-90B3-4832-CEC8A86A66C0}"/>
              </a:ext>
            </a:extLst>
          </p:cNvPr>
          <p:cNvSpPr txBox="1"/>
          <p:nvPr/>
        </p:nvSpPr>
        <p:spPr>
          <a:xfrm>
            <a:off x="544089" y="1040176"/>
            <a:ext cx="14556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u="sng" dirty="0"/>
              <a:t>Bottom 3 territories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D4D7A9-202C-4D9D-B6B3-4E4ADF54AB6A}"/>
              </a:ext>
            </a:extLst>
          </p:cNvPr>
          <p:cNvSpPr txBox="1"/>
          <p:nvPr/>
        </p:nvSpPr>
        <p:spPr>
          <a:xfrm>
            <a:off x="544089" y="2887685"/>
            <a:ext cx="45332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u="sng" dirty="0"/>
              <a:t>Top employees based on total amount made (Achievement-Expense)</a:t>
            </a:r>
          </a:p>
        </p:txBody>
      </p:sp>
      <p:pic>
        <p:nvPicPr>
          <p:cNvPr id="6" name="Picture 2" descr="Pfizer logo transparent PNG - StickPNG">
            <a:extLst>
              <a:ext uri="{FF2B5EF4-FFF2-40B4-BE49-F238E27FC236}">
                <a16:creationId xmlns:a16="http://schemas.microsoft.com/office/drawing/2014/main" id="{638E7637-2F78-3DD4-0DEC-834533508F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302"/>
          <a:stretch/>
        </p:blipFill>
        <p:spPr bwMode="auto">
          <a:xfrm>
            <a:off x="8424000" y="-58779"/>
            <a:ext cx="670504" cy="1006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4345202-77D8-53E7-0846-EC131C5E0C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7318" y="1094893"/>
            <a:ext cx="3734988" cy="1254575"/>
          </a:xfrm>
          <a:prstGeom prst="rect">
            <a:avLst/>
          </a:prstGeom>
          <a:ln w="19050">
            <a:solidFill>
              <a:schemeClr val="tx1"/>
            </a:solidFill>
          </a:ln>
          <a:effectLst>
            <a:glow>
              <a:schemeClr val="accent1">
                <a:alpha val="40000"/>
              </a:schemeClr>
            </a:glo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E732AE0-69DE-0355-F776-C8B10E611F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7318" y="3017183"/>
            <a:ext cx="3819338" cy="1606715"/>
          </a:xfrm>
          <a:prstGeom prst="rect">
            <a:avLst/>
          </a:prstGeom>
          <a:ln w="19050">
            <a:solidFill>
              <a:schemeClr val="tx1"/>
            </a:solidFill>
          </a:ln>
          <a:effectLst>
            <a:glow>
              <a:schemeClr val="accent1">
                <a:alpha val="40000"/>
              </a:schemeClr>
            </a:glow>
          </a:effec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CE26290-ACED-98E8-E975-59A9D5630699}"/>
              </a:ext>
            </a:extLst>
          </p:cNvPr>
          <p:cNvSpPr txBox="1"/>
          <p:nvPr/>
        </p:nvSpPr>
        <p:spPr>
          <a:xfrm>
            <a:off x="544089" y="3152357"/>
            <a:ext cx="4572000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b="1" dirty="0">
                <a:solidFill>
                  <a:srgbClr val="8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SELECT</a:t>
            </a:r>
            <a:r>
              <a:rPr lang="en-US" sz="90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900" b="1" dirty="0">
                <a:solidFill>
                  <a:srgbClr val="8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DISTINCT</a:t>
            </a:r>
            <a:r>
              <a:rPr lang="en-US" sz="90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e.employeeid</a:t>
            </a:r>
            <a:r>
              <a:rPr lang="en-US" sz="90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e2.firstname, e2.lastname, (</a:t>
            </a:r>
            <a:r>
              <a:rPr lang="en-US" sz="900" b="1" dirty="0">
                <a:solidFill>
                  <a:srgbClr val="000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sum</a:t>
            </a:r>
            <a:r>
              <a:rPr lang="en-US" sz="90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9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ach.amount</a:t>
            </a:r>
            <a:r>
              <a:rPr lang="en-US" sz="90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 - </a:t>
            </a:r>
            <a:r>
              <a:rPr lang="en-US" sz="900" b="1" dirty="0">
                <a:solidFill>
                  <a:srgbClr val="000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sum</a:t>
            </a:r>
            <a:r>
              <a:rPr lang="en-US" sz="90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9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e.amount</a:t>
            </a:r>
            <a:r>
              <a:rPr lang="en-US" sz="90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)) </a:t>
            </a:r>
            <a:r>
              <a:rPr lang="en-US" sz="900" b="1" dirty="0">
                <a:solidFill>
                  <a:srgbClr val="8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AS</a:t>
            </a:r>
            <a:r>
              <a:rPr lang="en-US" sz="90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amnt_made</a:t>
            </a:r>
            <a:endParaRPr lang="en-US" sz="90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900" b="1" dirty="0">
                <a:solidFill>
                  <a:srgbClr val="8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FROM</a:t>
            </a:r>
            <a:r>
              <a:rPr lang="en-US" sz="90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achievement ach</a:t>
            </a:r>
          </a:p>
          <a:p>
            <a:r>
              <a:rPr lang="en-US" sz="900" b="1" dirty="0">
                <a:solidFill>
                  <a:srgbClr val="8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INNER</a:t>
            </a:r>
            <a:r>
              <a:rPr lang="en-US" sz="90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900" b="1" dirty="0">
                <a:solidFill>
                  <a:srgbClr val="8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JOIN</a:t>
            </a:r>
            <a:r>
              <a:rPr lang="en-US" sz="90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expense e </a:t>
            </a:r>
          </a:p>
          <a:p>
            <a:r>
              <a:rPr lang="en-US" sz="900" b="1" dirty="0">
                <a:solidFill>
                  <a:srgbClr val="8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ON</a:t>
            </a:r>
            <a:r>
              <a:rPr lang="en-US" sz="90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ach.employeeid</a:t>
            </a:r>
            <a:r>
              <a:rPr lang="en-US" sz="90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sz="9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e.employeeid</a:t>
            </a:r>
            <a:r>
              <a:rPr lang="en-US" sz="90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sz="900" b="1" dirty="0">
                <a:solidFill>
                  <a:srgbClr val="8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INNER</a:t>
            </a:r>
            <a:r>
              <a:rPr lang="en-US" sz="90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900" b="1" dirty="0">
                <a:solidFill>
                  <a:srgbClr val="8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JOIN</a:t>
            </a:r>
            <a:r>
              <a:rPr lang="en-US" sz="90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employee e2</a:t>
            </a:r>
          </a:p>
          <a:p>
            <a:r>
              <a:rPr lang="en-US" sz="900" b="1" dirty="0">
                <a:solidFill>
                  <a:srgbClr val="8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ON</a:t>
            </a:r>
            <a:r>
              <a:rPr lang="en-US" sz="90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e2.employeeid = </a:t>
            </a:r>
            <a:r>
              <a:rPr lang="en-US" sz="9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e.employeeid</a:t>
            </a:r>
            <a:r>
              <a:rPr lang="en-US" sz="90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sz="900" b="1" dirty="0">
                <a:solidFill>
                  <a:srgbClr val="8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GROUP</a:t>
            </a:r>
            <a:r>
              <a:rPr lang="en-US" sz="90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900" b="1" dirty="0">
                <a:solidFill>
                  <a:srgbClr val="8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BY</a:t>
            </a:r>
            <a:r>
              <a:rPr lang="en-US" sz="90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e.employeeid</a:t>
            </a:r>
            <a:r>
              <a:rPr lang="en-US" sz="90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e2.firstname , e2.lastname </a:t>
            </a:r>
          </a:p>
          <a:p>
            <a:r>
              <a:rPr lang="en-US" sz="900" b="1" dirty="0">
                <a:solidFill>
                  <a:srgbClr val="8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ORDER</a:t>
            </a:r>
            <a:r>
              <a:rPr lang="en-US" sz="90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900" b="1" dirty="0">
                <a:solidFill>
                  <a:srgbClr val="8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BY</a:t>
            </a:r>
            <a:r>
              <a:rPr lang="en-US" sz="90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amnt_made</a:t>
            </a:r>
            <a:r>
              <a:rPr lang="en-US" sz="90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900" b="1" dirty="0">
                <a:solidFill>
                  <a:srgbClr val="8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DESC</a:t>
            </a:r>
            <a:r>
              <a:rPr lang="en-US" sz="90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900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  <a:endParaRPr lang="en-US" sz="90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A718346-7A1A-0181-10B0-63CF974EB968}"/>
              </a:ext>
            </a:extLst>
          </p:cNvPr>
          <p:cNvSpPr txBox="1"/>
          <p:nvPr/>
        </p:nvSpPr>
        <p:spPr>
          <a:xfrm>
            <a:off x="544089" y="1304780"/>
            <a:ext cx="4572000" cy="10618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b="1" dirty="0">
                <a:solidFill>
                  <a:srgbClr val="8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SELECT</a:t>
            </a:r>
            <a:r>
              <a:rPr lang="en-US" sz="90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t.territoryname</a:t>
            </a:r>
            <a:r>
              <a:rPr lang="en-US" sz="90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, </a:t>
            </a:r>
            <a:r>
              <a:rPr lang="en-US" sz="900" b="1" dirty="0">
                <a:solidFill>
                  <a:srgbClr val="000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count</a:t>
            </a:r>
            <a:r>
              <a:rPr lang="en-US" sz="90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9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o.orderid</a:t>
            </a:r>
            <a:r>
              <a:rPr lang="en-US" sz="90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r>
              <a:rPr lang="en-US" sz="900" b="1" dirty="0">
                <a:solidFill>
                  <a:srgbClr val="8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AS</a:t>
            </a:r>
            <a:r>
              <a:rPr lang="en-US" sz="90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total_orders</a:t>
            </a:r>
            <a:endParaRPr lang="en-US" sz="90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900" b="1" dirty="0">
                <a:solidFill>
                  <a:srgbClr val="8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FROM</a:t>
            </a:r>
            <a:r>
              <a:rPr lang="en-US" sz="90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territory t </a:t>
            </a:r>
          </a:p>
          <a:p>
            <a:r>
              <a:rPr lang="en-US" sz="900" b="1" dirty="0">
                <a:solidFill>
                  <a:srgbClr val="8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INNER</a:t>
            </a:r>
            <a:r>
              <a:rPr lang="en-US" sz="90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900" b="1" dirty="0">
                <a:solidFill>
                  <a:srgbClr val="8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JOIN</a:t>
            </a:r>
            <a:r>
              <a:rPr lang="en-US" sz="90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900" dirty="0">
                <a:solidFill>
                  <a:srgbClr val="000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"Order"</a:t>
            </a:r>
            <a:r>
              <a:rPr lang="en-US" sz="90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o </a:t>
            </a:r>
          </a:p>
          <a:p>
            <a:r>
              <a:rPr lang="en-US" sz="900" b="1" dirty="0">
                <a:solidFill>
                  <a:srgbClr val="8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ON</a:t>
            </a:r>
            <a:r>
              <a:rPr lang="en-US" sz="90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t.managerid</a:t>
            </a:r>
            <a:r>
              <a:rPr lang="en-US" sz="90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sz="9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o.employeeid</a:t>
            </a:r>
            <a:r>
              <a:rPr lang="en-US" sz="90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sz="900" b="1" dirty="0">
                <a:solidFill>
                  <a:srgbClr val="8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GROUP</a:t>
            </a:r>
            <a:r>
              <a:rPr lang="en-US" sz="90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900" b="1" dirty="0">
                <a:solidFill>
                  <a:srgbClr val="8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BY</a:t>
            </a:r>
            <a:r>
              <a:rPr lang="en-US" sz="90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t.territoryname</a:t>
            </a:r>
            <a:endParaRPr lang="en-US" sz="90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900" b="1" dirty="0">
                <a:solidFill>
                  <a:srgbClr val="8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ORDER</a:t>
            </a:r>
            <a:r>
              <a:rPr lang="en-US" sz="90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900" b="1" dirty="0">
                <a:solidFill>
                  <a:srgbClr val="8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BY</a:t>
            </a:r>
            <a:r>
              <a:rPr lang="en-US" sz="90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total_orders</a:t>
            </a:r>
            <a:r>
              <a:rPr lang="en-US" sz="90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900" b="1" dirty="0">
                <a:solidFill>
                  <a:srgbClr val="8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ASC</a:t>
            </a:r>
            <a:endParaRPr lang="en-US" sz="90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900" b="1" dirty="0">
                <a:solidFill>
                  <a:srgbClr val="8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LIMIT</a:t>
            </a:r>
            <a:r>
              <a:rPr lang="en-US" sz="90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900" dirty="0">
                <a:solidFill>
                  <a:srgbClr val="0000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sz="900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  <a:endParaRPr lang="en-US" sz="90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08855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entagon 4">
            <a:extLst>
              <a:ext uri="{FF2B5EF4-FFF2-40B4-BE49-F238E27FC236}">
                <a16:creationId xmlns:a16="http://schemas.microsoft.com/office/drawing/2014/main" id="{5D1B80F6-C874-54AF-25D8-9683BE47307D}"/>
              </a:ext>
            </a:extLst>
          </p:cNvPr>
          <p:cNvSpPr>
            <a:spLocks/>
          </p:cNvSpPr>
          <p:nvPr/>
        </p:nvSpPr>
        <p:spPr>
          <a:xfrm>
            <a:off x="0" y="1091410"/>
            <a:ext cx="2662515" cy="548640"/>
          </a:xfrm>
          <a:prstGeom prst="homePlat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entagon 5">
            <a:extLst>
              <a:ext uri="{FF2B5EF4-FFF2-40B4-BE49-F238E27FC236}">
                <a16:creationId xmlns:a16="http://schemas.microsoft.com/office/drawing/2014/main" id="{576CCBB9-4380-5354-3ACE-CFBA0C3686D1}"/>
              </a:ext>
            </a:extLst>
          </p:cNvPr>
          <p:cNvSpPr>
            <a:spLocks/>
          </p:cNvSpPr>
          <p:nvPr/>
        </p:nvSpPr>
        <p:spPr>
          <a:xfrm>
            <a:off x="0" y="1790266"/>
            <a:ext cx="2671478" cy="548640"/>
          </a:xfrm>
          <a:prstGeom prst="homePlat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entagon 6">
            <a:extLst>
              <a:ext uri="{FF2B5EF4-FFF2-40B4-BE49-F238E27FC236}">
                <a16:creationId xmlns:a16="http://schemas.microsoft.com/office/drawing/2014/main" id="{76ECEB2A-4B95-0ADC-253E-F3362AB8E758}"/>
              </a:ext>
            </a:extLst>
          </p:cNvPr>
          <p:cNvSpPr>
            <a:spLocks/>
          </p:cNvSpPr>
          <p:nvPr/>
        </p:nvSpPr>
        <p:spPr>
          <a:xfrm>
            <a:off x="-2" y="2489122"/>
            <a:ext cx="2660904" cy="548640"/>
          </a:xfrm>
          <a:prstGeom prst="homePlat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entagon 7">
            <a:extLst>
              <a:ext uri="{FF2B5EF4-FFF2-40B4-BE49-F238E27FC236}">
                <a16:creationId xmlns:a16="http://schemas.microsoft.com/office/drawing/2014/main" id="{963313E9-3CAA-BAF5-EDAF-0529301412AE}"/>
              </a:ext>
            </a:extLst>
          </p:cNvPr>
          <p:cNvSpPr>
            <a:spLocks/>
          </p:cNvSpPr>
          <p:nvPr/>
        </p:nvSpPr>
        <p:spPr>
          <a:xfrm>
            <a:off x="-2" y="3187978"/>
            <a:ext cx="2660904" cy="548640"/>
          </a:xfrm>
          <a:prstGeom prst="homePlat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entagon 8">
            <a:extLst>
              <a:ext uri="{FF2B5EF4-FFF2-40B4-BE49-F238E27FC236}">
                <a16:creationId xmlns:a16="http://schemas.microsoft.com/office/drawing/2014/main" id="{4CF7EB7D-E9AF-1B80-36F0-6793820DEDAD}"/>
              </a:ext>
            </a:extLst>
          </p:cNvPr>
          <p:cNvSpPr>
            <a:spLocks/>
          </p:cNvSpPr>
          <p:nvPr/>
        </p:nvSpPr>
        <p:spPr>
          <a:xfrm>
            <a:off x="-3" y="3886834"/>
            <a:ext cx="3721608" cy="548640"/>
          </a:xfrm>
          <a:prstGeom prst="homePlat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F4C8C9A-204F-D29B-9131-B8079BE4A29C}"/>
              </a:ext>
            </a:extLst>
          </p:cNvPr>
          <p:cNvSpPr txBox="1"/>
          <p:nvPr/>
        </p:nvSpPr>
        <p:spPr>
          <a:xfrm>
            <a:off x="547911" y="242338"/>
            <a:ext cx="29626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>
                <a:solidFill>
                  <a:srgbClr val="0070C0"/>
                </a:solidFill>
              </a:rPr>
              <a:t>Today’s Agenda</a:t>
            </a:r>
          </a:p>
        </p:txBody>
      </p:sp>
      <p:pic>
        <p:nvPicPr>
          <p:cNvPr id="11" name="Picture 2" descr="Pfizer logo transparent PNG - StickPNG">
            <a:extLst>
              <a:ext uri="{FF2B5EF4-FFF2-40B4-BE49-F238E27FC236}">
                <a16:creationId xmlns:a16="http://schemas.microsoft.com/office/drawing/2014/main" id="{A42BFD44-FFA8-0224-8184-82CAFC0B8B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302"/>
          <a:stretch/>
        </p:blipFill>
        <p:spPr bwMode="auto">
          <a:xfrm>
            <a:off x="8424000" y="-58779"/>
            <a:ext cx="670504" cy="1006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513D8A8-7AE5-06C4-9AD7-775253D50C50}"/>
              </a:ext>
            </a:extLst>
          </p:cNvPr>
          <p:cNvSpPr txBox="1"/>
          <p:nvPr/>
        </p:nvSpPr>
        <p:spPr>
          <a:xfrm>
            <a:off x="2752163" y="1104120"/>
            <a:ext cx="36699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2">
                    <a:lumMod val="90000"/>
                  </a:schemeClr>
                </a:solidFill>
              </a:rPr>
              <a:t>Pfizer Sales Team Overview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19D3A83-87CE-135A-E8D6-8D3345B881B5}"/>
              </a:ext>
            </a:extLst>
          </p:cNvPr>
          <p:cNvSpPr txBox="1"/>
          <p:nvPr/>
        </p:nvSpPr>
        <p:spPr>
          <a:xfrm>
            <a:off x="2750393" y="1834873"/>
            <a:ext cx="25483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2">
                    <a:lumMod val="90000"/>
                  </a:schemeClr>
                </a:solidFill>
              </a:rPr>
              <a:t>Database Features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0C339FB-7BAE-D71B-03C3-5EFEBD94E42D}"/>
              </a:ext>
            </a:extLst>
          </p:cNvPr>
          <p:cNvSpPr txBox="1"/>
          <p:nvPr/>
        </p:nvSpPr>
        <p:spPr>
          <a:xfrm>
            <a:off x="2750393" y="2520746"/>
            <a:ext cx="38733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2">
                    <a:lumMod val="90000"/>
                  </a:schemeClr>
                </a:solidFill>
              </a:rPr>
              <a:t>Conceptual &amp; Logical Models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A9EBF8F-3228-1274-E040-18C6103D0C79}"/>
              </a:ext>
            </a:extLst>
          </p:cNvPr>
          <p:cNvSpPr txBox="1"/>
          <p:nvPr/>
        </p:nvSpPr>
        <p:spPr>
          <a:xfrm>
            <a:off x="2789220" y="3206619"/>
            <a:ext cx="35256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2">
                    <a:lumMod val="90000"/>
                  </a:schemeClr>
                </a:solidFill>
              </a:rPr>
              <a:t>Database Setup &amp; Insights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005973F-D8C6-EE91-2849-02E43FBA4404}"/>
              </a:ext>
            </a:extLst>
          </p:cNvPr>
          <p:cNvSpPr txBox="1"/>
          <p:nvPr/>
        </p:nvSpPr>
        <p:spPr>
          <a:xfrm>
            <a:off x="3951208" y="3912979"/>
            <a:ext cx="15760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</a:rPr>
              <a:t>Conclusion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85AFEBB-E138-0522-CE20-4639768392DB}"/>
              </a:ext>
            </a:extLst>
          </p:cNvPr>
          <p:cNvGrpSpPr/>
          <p:nvPr/>
        </p:nvGrpSpPr>
        <p:grpSpPr>
          <a:xfrm>
            <a:off x="2122837" y="1091410"/>
            <a:ext cx="548640" cy="548640"/>
            <a:chOff x="3171713" y="1091410"/>
            <a:chExt cx="548640" cy="548640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691D8C2-DF44-9145-5EF3-C65ADEDAAC18}"/>
                </a:ext>
              </a:extLst>
            </p:cNvPr>
            <p:cNvSpPr/>
            <p:nvPr/>
          </p:nvSpPr>
          <p:spPr>
            <a:xfrm>
              <a:off x="3171713" y="1091410"/>
              <a:ext cx="548640" cy="54864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70C0"/>
                </a:solidFill>
              </a:endParaRPr>
            </a:p>
          </p:txBody>
        </p:sp>
        <p:pic>
          <p:nvPicPr>
            <p:cNvPr id="23" name="Graphic 22" descr="Projector screen">
              <a:extLst>
                <a:ext uri="{FF2B5EF4-FFF2-40B4-BE49-F238E27FC236}">
                  <a16:creationId xmlns:a16="http://schemas.microsoft.com/office/drawing/2014/main" id="{E0639F1C-7583-C09F-095A-439D9CD7DD0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229995" y="1170811"/>
              <a:ext cx="432075" cy="432075"/>
            </a:xfrm>
            <a:prstGeom prst="rect">
              <a:avLst/>
            </a:prstGeom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D57CE355-0FFD-6269-7994-B5363C5EBDB3}"/>
              </a:ext>
            </a:extLst>
          </p:cNvPr>
          <p:cNvGrpSpPr/>
          <p:nvPr/>
        </p:nvGrpSpPr>
        <p:grpSpPr>
          <a:xfrm>
            <a:off x="2131804" y="1790266"/>
            <a:ext cx="548640" cy="548640"/>
            <a:chOff x="3180677" y="1790266"/>
            <a:chExt cx="548640" cy="548640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D11CE55E-5600-A576-01D2-67CC68C6EE7B}"/>
                </a:ext>
              </a:extLst>
            </p:cNvPr>
            <p:cNvSpPr/>
            <p:nvPr/>
          </p:nvSpPr>
          <p:spPr>
            <a:xfrm>
              <a:off x="3180677" y="1790266"/>
              <a:ext cx="548640" cy="54864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5" name="Graphic 24" descr="User network">
              <a:extLst>
                <a:ext uri="{FF2B5EF4-FFF2-40B4-BE49-F238E27FC236}">
                  <a16:creationId xmlns:a16="http://schemas.microsoft.com/office/drawing/2014/main" id="{8ECB1BBE-03BA-C491-E58D-356E2DA9860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250626" y="1834873"/>
              <a:ext cx="429768" cy="429768"/>
            </a:xfrm>
            <a:prstGeom prst="rect">
              <a:avLst/>
            </a:prstGeom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20CE69B1-41A8-46B8-6DCA-7B99011C8164}"/>
              </a:ext>
            </a:extLst>
          </p:cNvPr>
          <p:cNvGrpSpPr/>
          <p:nvPr/>
        </p:nvGrpSpPr>
        <p:grpSpPr>
          <a:xfrm>
            <a:off x="2131804" y="2489122"/>
            <a:ext cx="548640" cy="548640"/>
            <a:chOff x="2113875" y="2489122"/>
            <a:chExt cx="548640" cy="548640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65439C14-11B3-2688-6E1E-61DE0C8741A6}"/>
                </a:ext>
              </a:extLst>
            </p:cNvPr>
            <p:cNvSpPr/>
            <p:nvPr/>
          </p:nvSpPr>
          <p:spPr>
            <a:xfrm>
              <a:off x="2113875" y="2489122"/>
              <a:ext cx="548640" cy="54864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7" name="Graphic 26" descr="Workflow">
              <a:extLst>
                <a:ext uri="{FF2B5EF4-FFF2-40B4-BE49-F238E27FC236}">
                  <a16:creationId xmlns:a16="http://schemas.microsoft.com/office/drawing/2014/main" id="{D909E55E-C214-1891-318F-DDB3E22E1E1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187341" y="2541173"/>
              <a:ext cx="429768" cy="429768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8C2443C-ED47-482E-7039-A68C1985D1AE}"/>
              </a:ext>
            </a:extLst>
          </p:cNvPr>
          <p:cNvGrpSpPr/>
          <p:nvPr/>
        </p:nvGrpSpPr>
        <p:grpSpPr>
          <a:xfrm>
            <a:off x="2131801" y="3187978"/>
            <a:ext cx="548640" cy="548640"/>
            <a:chOff x="2113875" y="3187978"/>
            <a:chExt cx="548640" cy="54864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9D755BAD-88DB-AE2E-27B1-49EC341F42C4}"/>
                </a:ext>
              </a:extLst>
            </p:cNvPr>
            <p:cNvSpPr/>
            <p:nvPr/>
          </p:nvSpPr>
          <p:spPr>
            <a:xfrm>
              <a:off x="2113875" y="3187978"/>
              <a:ext cx="548640" cy="54864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9" name="Graphic 28" descr="Database">
              <a:extLst>
                <a:ext uri="{FF2B5EF4-FFF2-40B4-BE49-F238E27FC236}">
                  <a16:creationId xmlns:a16="http://schemas.microsoft.com/office/drawing/2014/main" id="{4A961B61-0F18-3553-AFF3-51ABB5F0E96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187341" y="3247414"/>
              <a:ext cx="429768" cy="429768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99E2C47-81A8-1684-07FF-22A6F1276703}"/>
              </a:ext>
            </a:extLst>
          </p:cNvPr>
          <p:cNvGrpSpPr/>
          <p:nvPr/>
        </p:nvGrpSpPr>
        <p:grpSpPr>
          <a:xfrm>
            <a:off x="3245722" y="3886834"/>
            <a:ext cx="548640" cy="548640"/>
            <a:chOff x="2113875" y="3886834"/>
            <a:chExt cx="548640" cy="548640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68AE4EC5-8A31-19F9-98A1-FA32FFB7F7F6}"/>
                </a:ext>
              </a:extLst>
            </p:cNvPr>
            <p:cNvSpPr/>
            <p:nvPr/>
          </p:nvSpPr>
          <p:spPr>
            <a:xfrm>
              <a:off x="2113875" y="3886834"/>
              <a:ext cx="548640" cy="54864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1" name="Graphic 30" descr="Bar chart RTL">
              <a:extLst>
                <a:ext uri="{FF2B5EF4-FFF2-40B4-BE49-F238E27FC236}">
                  <a16:creationId xmlns:a16="http://schemas.microsoft.com/office/drawing/2014/main" id="{C4011EDE-D641-7B30-BB13-D2F8DF9ECB1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187341" y="3934757"/>
              <a:ext cx="429768" cy="4297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483033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95E1B4D-2C72-3D28-F8BD-9A51FE4E7436}"/>
              </a:ext>
            </a:extLst>
          </p:cNvPr>
          <p:cNvSpPr txBox="1"/>
          <p:nvPr/>
        </p:nvSpPr>
        <p:spPr>
          <a:xfrm>
            <a:off x="547911" y="242338"/>
            <a:ext cx="39212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>
                <a:solidFill>
                  <a:srgbClr val="0070C0"/>
                </a:solidFill>
              </a:rPr>
              <a:t>Requirements Review</a:t>
            </a:r>
          </a:p>
        </p:txBody>
      </p:sp>
      <p:pic>
        <p:nvPicPr>
          <p:cNvPr id="8" name="Graphic 7" descr="Database">
            <a:extLst>
              <a:ext uri="{FF2B5EF4-FFF2-40B4-BE49-F238E27FC236}">
                <a16:creationId xmlns:a16="http://schemas.microsoft.com/office/drawing/2014/main" id="{DC57BC7A-7A7B-965B-4604-FE10093C33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14800" y="2497324"/>
            <a:ext cx="914400" cy="9144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F83AE9FF-B6B9-B46D-A85F-D186247BAF7D}"/>
              </a:ext>
            </a:extLst>
          </p:cNvPr>
          <p:cNvSpPr/>
          <p:nvPr/>
        </p:nvSpPr>
        <p:spPr>
          <a:xfrm>
            <a:off x="4341732" y="1662728"/>
            <a:ext cx="460536" cy="4572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9627D07-6FFF-EAA5-FFB7-236D80D15C38}"/>
              </a:ext>
            </a:extLst>
          </p:cNvPr>
          <p:cNvSpPr/>
          <p:nvPr/>
        </p:nvSpPr>
        <p:spPr>
          <a:xfrm>
            <a:off x="5704367" y="2245474"/>
            <a:ext cx="460536" cy="4572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2D54EC2-9C91-B458-265F-2490BE5AA193}"/>
              </a:ext>
            </a:extLst>
          </p:cNvPr>
          <p:cNvSpPr/>
          <p:nvPr/>
        </p:nvSpPr>
        <p:spPr>
          <a:xfrm>
            <a:off x="5243831" y="3715978"/>
            <a:ext cx="460536" cy="4572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DFBCA80-77C2-E0F5-C179-ED0AC89F3DF2}"/>
              </a:ext>
            </a:extLst>
          </p:cNvPr>
          <p:cNvSpPr/>
          <p:nvPr/>
        </p:nvSpPr>
        <p:spPr>
          <a:xfrm>
            <a:off x="3463723" y="3715978"/>
            <a:ext cx="460536" cy="4572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696B268-122E-866F-86C6-16F5EB36B59B}"/>
              </a:ext>
            </a:extLst>
          </p:cNvPr>
          <p:cNvSpPr/>
          <p:nvPr/>
        </p:nvSpPr>
        <p:spPr>
          <a:xfrm>
            <a:off x="2979096" y="2268724"/>
            <a:ext cx="460536" cy="4572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5770A18-5E76-230F-9656-7921F766A5A6}"/>
              </a:ext>
            </a:extLst>
          </p:cNvPr>
          <p:cNvCxnSpPr>
            <a:stCxn id="9" idx="4"/>
            <a:endCxn id="8" idx="0"/>
          </p:cNvCxnSpPr>
          <p:nvPr/>
        </p:nvCxnSpPr>
        <p:spPr>
          <a:xfrm>
            <a:off x="4572000" y="2119928"/>
            <a:ext cx="0" cy="37739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D8FC82F-676F-A8C8-0A83-468888217AD3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5029200" y="2553508"/>
            <a:ext cx="675167" cy="40101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2549263-27C7-8557-F7F0-301234FC275E}"/>
              </a:ext>
            </a:extLst>
          </p:cNvPr>
          <p:cNvCxnSpPr>
            <a:stCxn id="11" idx="1"/>
          </p:cNvCxnSpPr>
          <p:nvPr/>
        </p:nvCxnSpPr>
        <p:spPr>
          <a:xfrm flipH="1" flipV="1">
            <a:off x="4912242" y="3411724"/>
            <a:ext cx="399033" cy="3712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071FDA0-6E8E-BEF1-C894-AA459EFFEDAB}"/>
              </a:ext>
            </a:extLst>
          </p:cNvPr>
          <p:cNvCxnSpPr>
            <a:cxnSpLocks/>
          </p:cNvCxnSpPr>
          <p:nvPr/>
        </p:nvCxnSpPr>
        <p:spPr>
          <a:xfrm flipH="1">
            <a:off x="3851286" y="3411724"/>
            <a:ext cx="366379" cy="3712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E861F1D-E60F-6E0C-2CEF-91596CD581AA}"/>
              </a:ext>
            </a:extLst>
          </p:cNvPr>
          <p:cNvCxnSpPr>
            <a:cxnSpLocks/>
            <a:stCxn id="8" idx="1"/>
          </p:cNvCxnSpPr>
          <p:nvPr/>
        </p:nvCxnSpPr>
        <p:spPr>
          <a:xfrm flipH="1" flipV="1">
            <a:off x="3439632" y="2635719"/>
            <a:ext cx="675168" cy="31880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15789BA8-0130-AE64-93A4-7953D95FC3F1}"/>
              </a:ext>
            </a:extLst>
          </p:cNvPr>
          <p:cNvSpPr txBox="1"/>
          <p:nvPr/>
        </p:nvSpPr>
        <p:spPr>
          <a:xfrm>
            <a:off x="5607465" y="2704033"/>
            <a:ext cx="29922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altLang="en-US" sz="12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Darker Grotesque SemiBold" pitchFamily="2" charset="0"/>
              </a:rPr>
              <a:t>Employees can see goals/achievements</a:t>
            </a:r>
            <a:endParaRPr kumimoji="0" lang="en-US" altLang="en-US" sz="1200" b="0" i="1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6EDE02E-04C4-D5DB-3EB3-39F2D5EB3B6F}"/>
              </a:ext>
            </a:extLst>
          </p:cNvPr>
          <p:cNvSpPr txBox="1"/>
          <p:nvPr/>
        </p:nvSpPr>
        <p:spPr>
          <a:xfrm>
            <a:off x="4909138" y="4240133"/>
            <a:ext cx="492021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2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Darker Grotesque SemiBold" pitchFamily="2" charset="0"/>
              </a:rPr>
              <a:t>Samples, Orders, and invoices all can be traced with a date </a:t>
            </a:r>
            <a:endParaRPr kumimoji="0" lang="en-US" altLang="en-US" sz="1200" b="0" i="1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6A640DB-E7E4-83D7-0035-44926522A811}"/>
              </a:ext>
            </a:extLst>
          </p:cNvPr>
          <p:cNvSpPr txBox="1"/>
          <p:nvPr/>
        </p:nvSpPr>
        <p:spPr>
          <a:xfrm>
            <a:off x="4360176" y="1407091"/>
            <a:ext cx="491755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en-US" sz="12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Darker Grotesque SemiBold" pitchFamily="2" charset="0"/>
              </a:rPr>
              <a:t>You can see sales by territory/ account/ representative</a:t>
            </a:r>
            <a:endParaRPr lang="en-US" sz="1200" i="1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1EDCB98-99CF-84E7-DCF3-B0FCBDE4BF94}"/>
              </a:ext>
            </a:extLst>
          </p:cNvPr>
          <p:cNvSpPr txBox="1"/>
          <p:nvPr/>
        </p:nvSpPr>
        <p:spPr>
          <a:xfrm>
            <a:off x="209326" y="4141937"/>
            <a:ext cx="491755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2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Darker Grotesque SemiBold" pitchFamily="2" charset="0"/>
              </a:rPr>
              <a:t>Goals, Achievements, and expenses are categorized </a:t>
            </a:r>
            <a:endParaRPr kumimoji="0" lang="en-US" altLang="en-US" sz="1200" b="0" i="1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603E044-7F66-45F8-8A3C-9ABE6D9255E3}"/>
              </a:ext>
            </a:extLst>
          </p:cNvPr>
          <p:cNvSpPr txBox="1"/>
          <p:nvPr/>
        </p:nvSpPr>
        <p:spPr>
          <a:xfrm>
            <a:off x="406750" y="2490970"/>
            <a:ext cx="353798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2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Darker Grotesque SemiBold" pitchFamily="2" charset="0"/>
              </a:rPr>
              <a:t>Products can be added or removed </a:t>
            </a:r>
            <a:endParaRPr kumimoji="0" lang="en-US" altLang="en-US" sz="1200" b="0" i="1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0EB881C-6287-3F51-B27D-1387D19817B8}"/>
              </a:ext>
            </a:extLst>
          </p:cNvPr>
          <p:cNvSpPr txBox="1"/>
          <p:nvPr/>
        </p:nvSpPr>
        <p:spPr>
          <a:xfrm>
            <a:off x="584115" y="779672"/>
            <a:ext cx="779788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Darker Grotesque SemiBold" pitchFamily="2" charset="0"/>
              </a:rPr>
              <a:t>The purpose of our database is to pull information from our tables and receive a table that describes the salesperson's achievements, goals, and other important sales information.</a:t>
            </a:r>
            <a:endParaRPr kumimoji="0" lang="en-US" altLang="en-US" sz="1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9" name="Picture 2" descr="Pfizer logo transparent PNG - StickPNG">
            <a:extLst>
              <a:ext uri="{FF2B5EF4-FFF2-40B4-BE49-F238E27FC236}">
                <a16:creationId xmlns:a16="http://schemas.microsoft.com/office/drawing/2014/main" id="{54A9ABA4-A6D2-8EDC-ED81-57BF81C82F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302"/>
          <a:stretch/>
        </p:blipFill>
        <p:spPr bwMode="auto">
          <a:xfrm>
            <a:off x="8424000" y="-58779"/>
            <a:ext cx="670504" cy="1006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6ECA468-D389-A85A-3FDE-7502D14DBA65}"/>
              </a:ext>
            </a:extLst>
          </p:cNvPr>
          <p:cNvSpPr txBox="1"/>
          <p:nvPr/>
        </p:nvSpPr>
        <p:spPr>
          <a:xfrm>
            <a:off x="547911" y="242338"/>
            <a:ext cx="23230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>
                <a:solidFill>
                  <a:srgbClr val="0070C0"/>
                </a:solidFill>
              </a:rPr>
              <a:t>Future Ideas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055C57-8AAC-F63C-0FED-78E65268EEA2}"/>
              </a:ext>
            </a:extLst>
          </p:cNvPr>
          <p:cNvSpPr txBox="1"/>
          <p:nvPr/>
        </p:nvSpPr>
        <p:spPr>
          <a:xfrm>
            <a:off x="576143" y="843107"/>
            <a:ext cx="82003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We could apply Artificial Intelligence (AI) drive data to our database and get lots of valuable information about the sales team that could lead to money saving ideas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4975F7E-642D-DFB5-CCDF-90C805BFA4BA}"/>
              </a:ext>
            </a:extLst>
          </p:cNvPr>
          <p:cNvGrpSpPr/>
          <p:nvPr/>
        </p:nvGrpSpPr>
        <p:grpSpPr>
          <a:xfrm>
            <a:off x="485315" y="1443876"/>
            <a:ext cx="7938685" cy="3597840"/>
            <a:chOff x="485315" y="1231716"/>
            <a:chExt cx="7988832" cy="3810000"/>
          </a:xfrm>
        </p:grpSpPr>
        <p:sp>
          <p:nvSpPr>
            <p:cNvPr id="12" name="Shape 11">
              <a:extLst>
                <a:ext uri="{FF2B5EF4-FFF2-40B4-BE49-F238E27FC236}">
                  <a16:creationId xmlns:a16="http://schemas.microsoft.com/office/drawing/2014/main" id="{6840BC06-385D-04B7-4AF8-E579A331C13C}"/>
                </a:ext>
              </a:extLst>
            </p:cNvPr>
            <p:cNvSpPr/>
            <p:nvPr/>
          </p:nvSpPr>
          <p:spPr>
            <a:xfrm>
              <a:off x="1470214" y="1231716"/>
              <a:ext cx="6096000" cy="3810000"/>
            </a:xfrm>
            <a:prstGeom prst="swooshArrow">
              <a:avLst>
                <a:gd name="adj1" fmla="val 25000"/>
                <a:gd name="adj2" fmla="val 25000"/>
              </a:avLst>
            </a:prstGeom>
            <a:solidFill>
              <a:srgbClr val="00B0F0"/>
            </a:solidFill>
          </p:spPr>
          <p:style>
            <a:lnRef idx="0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B54F6F6-A6ED-68BE-82F5-28EE9EFDF8F8}"/>
                </a:ext>
              </a:extLst>
            </p:cNvPr>
            <p:cNvSpPr/>
            <p:nvPr/>
          </p:nvSpPr>
          <p:spPr>
            <a:xfrm>
              <a:off x="2244405" y="3861378"/>
              <a:ext cx="158496" cy="158496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B4DE06D7-5B87-0B6A-581C-A2BBA08C29A4}"/>
                </a:ext>
              </a:extLst>
            </p:cNvPr>
            <p:cNvSpPr/>
            <p:nvPr/>
          </p:nvSpPr>
          <p:spPr>
            <a:xfrm>
              <a:off x="485315" y="3469329"/>
              <a:ext cx="1606296" cy="1101090"/>
            </a:xfrm>
            <a:custGeom>
              <a:avLst/>
              <a:gdLst>
                <a:gd name="connsiteX0" fmla="*/ 0 w 1420368"/>
                <a:gd name="connsiteY0" fmla="*/ 0 h 1101090"/>
                <a:gd name="connsiteX1" fmla="*/ 1420368 w 1420368"/>
                <a:gd name="connsiteY1" fmla="*/ 0 h 1101090"/>
                <a:gd name="connsiteX2" fmla="*/ 1420368 w 1420368"/>
                <a:gd name="connsiteY2" fmla="*/ 1101090 h 1101090"/>
                <a:gd name="connsiteX3" fmla="*/ 0 w 1420368"/>
                <a:gd name="connsiteY3" fmla="*/ 1101090 h 1101090"/>
                <a:gd name="connsiteX4" fmla="*/ 0 w 1420368"/>
                <a:gd name="connsiteY4" fmla="*/ 0 h 1101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0368" h="1101090">
                  <a:moveTo>
                    <a:pt x="0" y="0"/>
                  </a:moveTo>
                  <a:lnTo>
                    <a:pt x="1420368" y="0"/>
                  </a:lnTo>
                  <a:lnTo>
                    <a:pt x="1420368" y="1101090"/>
                  </a:lnTo>
                  <a:lnTo>
                    <a:pt x="0" y="110109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3984" tIns="0" rIns="0" bIns="0" numCol="1" spcCol="1270" anchor="t" anchorCtr="0">
              <a:noAutofit/>
            </a:bodyPr>
            <a:lstStyle/>
            <a:p>
              <a:pPr marL="0" lvl="0" indent="0" algn="just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200" b="1" u="sng" kern="1200" dirty="0">
                  <a:solidFill>
                    <a:schemeClr val="dk1"/>
                  </a:solidFill>
                  <a:ea typeface="Darker Grotesque SemiBold"/>
                  <a:cs typeface="Darker Grotesque SemiBold"/>
                  <a:sym typeface="Darker Grotesque SemiBold"/>
                </a:rPr>
                <a:t>Now:</a:t>
              </a:r>
            </a:p>
            <a:p>
              <a:pPr marL="0" lvl="0" indent="0" algn="just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200" kern="1200" dirty="0">
                  <a:solidFill>
                    <a:schemeClr val="dk1"/>
                  </a:solidFill>
                  <a:ea typeface="Darker Grotesque SemiBold"/>
                  <a:cs typeface="Darker Grotesque SemiBold"/>
                  <a:sym typeface="Darker Grotesque SemiBold"/>
                </a:rPr>
                <a:t>You can track sales, and personalized medicine</a:t>
              </a:r>
              <a:endParaRPr lang="en-US" sz="1200" kern="1200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F00F5D6B-A7BF-4F0A-CD2D-A3EAFA5064C5}"/>
                </a:ext>
              </a:extLst>
            </p:cNvPr>
            <p:cNvSpPr/>
            <p:nvPr/>
          </p:nvSpPr>
          <p:spPr>
            <a:xfrm>
              <a:off x="3643437" y="2825820"/>
              <a:ext cx="286512" cy="286512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E88B530B-F60B-ECE8-D3BD-6D49FE76A26F}"/>
                </a:ext>
              </a:extLst>
            </p:cNvPr>
            <p:cNvSpPr/>
            <p:nvPr/>
          </p:nvSpPr>
          <p:spPr>
            <a:xfrm>
              <a:off x="3274542" y="3526479"/>
              <a:ext cx="2036958" cy="1101090"/>
            </a:xfrm>
            <a:custGeom>
              <a:avLst/>
              <a:gdLst>
                <a:gd name="connsiteX0" fmla="*/ 0 w 1463040"/>
                <a:gd name="connsiteY0" fmla="*/ 0 h 2072640"/>
                <a:gd name="connsiteX1" fmla="*/ 1463040 w 1463040"/>
                <a:gd name="connsiteY1" fmla="*/ 0 h 2072640"/>
                <a:gd name="connsiteX2" fmla="*/ 1463040 w 1463040"/>
                <a:gd name="connsiteY2" fmla="*/ 2072640 h 2072640"/>
                <a:gd name="connsiteX3" fmla="*/ 0 w 1463040"/>
                <a:gd name="connsiteY3" fmla="*/ 2072640 h 2072640"/>
                <a:gd name="connsiteX4" fmla="*/ 0 w 1463040"/>
                <a:gd name="connsiteY4" fmla="*/ 0 h 2072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63040" h="2072640">
                  <a:moveTo>
                    <a:pt x="0" y="0"/>
                  </a:moveTo>
                  <a:lnTo>
                    <a:pt x="1463040" y="0"/>
                  </a:lnTo>
                  <a:lnTo>
                    <a:pt x="1463040" y="2072640"/>
                  </a:lnTo>
                  <a:lnTo>
                    <a:pt x="0" y="207264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51817" tIns="0" rIns="0" bIns="0" numCol="1" spcCol="1270" anchor="t" anchorCtr="0">
              <a:noAutofit/>
            </a:bodyPr>
            <a:lstStyle/>
            <a:p>
              <a:pPr marL="0" lvl="0" indent="0" algn="just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200" b="1" u="sng" kern="1200" dirty="0">
                  <a:solidFill>
                    <a:schemeClr val="dk1"/>
                  </a:solidFill>
                  <a:ea typeface="Darker Grotesque SemiBold"/>
                  <a:cs typeface="Darker Grotesque SemiBold"/>
                  <a:sym typeface="Darker Grotesque SemiBold"/>
                </a:rPr>
                <a:t>Near Future:</a:t>
              </a:r>
            </a:p>
            <a:p>
              <a:pPr marL="0" lvl="0" indent="0" algn="just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200" kern="1200" dirty="0">
                  <a:solidFill>
                    <a:schemeClr val="dk1"/>
                  </a:solidFill>
                  <a:ea typeface="Darker Grotesque SemiBold"/>
                  <a:cs typeface="Darker Grotesque SemiBold"/>
                  <a:sym typeface="Darker Grotesque SemiBold"/>
                </a:rPr>
                <a:t>We are seeing innovation AI and data-driven transformation will play a bigger role in business innovation</a:t>
              </a:r>
              <a:endParaRPr lang="en-US" sz="1200" kern="1200" dirty="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D2E4FBE-5426-B612-F3E8-16F715800806}"/>
                </a:ext>
              </a:extLst>
            </p:cNvPr>
            <p:cNvSpPr/>
            <p:nvPr/>
          </p:nvSpPr>
          <p:spPr>
            <a:xfrm>
              <a:off x="5325933" y="2195646"/>
              <a:ext cx="396240" cy="39624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CA2F34B5-4C6F-7C19-0E23-D2C245A4B0F9}"/>
                </a:ext>
              </a:extLst>
            </p:cNvPr>
            <p:cNvSpPr/>
            <p:nvPr/>
          </p:nvSpPr>
          <p:spPr>
            <a:xfrm>
              <a:off x="5637723" y="3136716"/>
              <a:ext cx="2836424" cy="1608841"/>
            </a:xfrm>
            <a:custGeom>
              <a:avLst/>
              <a:gdLst>
                <a:gd name="connsiteX0" fmla="*/ 0 w 2836424"/>
                <a:gd name="connsiteY0" fmla="*/ 0 h 1608841"/>
                <a:gd name="connsiteX1" fmla="*/ 2836424 w 2836424"/>
                <a:gd name="connsiteY1" fmla="*/ 0 h 1608841"/>
                <a:gd name="connsiteX2" fmla="*/ 2836424 w 2836424"/>
                <a:gd name="connsiteY2" fmla="*/ 1608841 h 1608841"/>
                <a:gd name="connsiteX3" fmla="*/ 0 w 2836424"/>
                <a:gd name="connsiteY3" fmla="*/ 1608841 h 1608841"/>
                <a:gd name="connsiteX4" fmla="*/ 0 w 2836424"/>
                <a:gd name="connsiteY4" fmla="*/ 0 h 1608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36424" h="1608841">
                  <a:moveTo>
                    <a:pt x="0" y="0"/>
                  </a:moveTo>
                  <a:lnTo>
                    <a:pt x="2836424" y="0"/>
                  </a:lnTo>
                  <a:lnTo>
                    <a:pt x="2836424" y="1608841"/>
                  </a:lnTo>
                  <a:lnTo>
                    <a:pt x="0" y="1608841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09959" tIns="0" rIns="0" bIns="0" numCol="1" spcCol="1270" anchor="t" anchorCtr="0">
              <a:noAutofit/>
            </a:bodyPr>
            <a:lstStyle/>
            <a:p>
              <a:pPr marL="0" lvl="0" indent="0" algn="just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200" b="1" u="sng" kern="1200" dirty="0">
                  <a:solidFill>
                    <a:schemeClr val="dk1"/>
                  </a:solidFill>
                  <a:latin typeface="+mn-lt"/>
                  <a:ea typeface="Darker Grotesque SemiBold"/>
                  <a:cs typeface="Darker Grotesque SemiBold"/>
                  <a:sym typeface="Darker Grotesque SemiBold"/>
                </a:rPr>
                <a:t>Future:</a:t>
              </a:r>
            </a:p>
            <a:p>
              <a:pPr marL="0" lvl="0" indent="0" algn="just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200" kern="1200" dirty="0">
                  <a:solidFill>
                    <a:schemeClr val="dk1"/>
                  </a:solidFill>
                  <a:latin typeface="+mn-lt"/>
                  <a:ea typeface="Darker Grotesque SemiBold"/>
                  <a:cs typeface="Darker Grotesque SemiBold"/>
                  <a:sym typeface="Darker Grotesque SemiBold"/>
                </a:rPr>
                <a:t>AI and data-driven transformation will reconfigure the pharma value chain and pharma will go toward platform ecosystems</a:t>
              </a:r>
              <a:endParaRPr lang="en-US" sz="1200" kern="1200" dirty="0">
                <a:latin typeface="+mn-lt"/>
              </a:endParaRPr>
            </a:p>
          </p:txBody>
        </p:sp>
      </p:grpSp>
      <p:pic>
        <p:nvPicPr>
          <p:cNvPr id="19" name="Picture 2" descr="Pfizer logo transparent PNG - StickPNG">
            <a:extLst>
              <a:ext uri="{FF2B5EF4-FFF2-40B4-BE49-F238E27FC236}">
                <a16:creationId xmlns:a16="http://schemas.microsoft.com/office/drawing/2014/main" id="{BAC7CE65-CB8F-620A-D435-E58E47C0D8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302"/>
          <a:stretch/>
        </p:blipFill>
        <p:spPr bwMode="auto">
          <a:xfrm>
            <a:off x="8424000" y="-58779"/>
            <a:ext cx="670504" cy="1006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entagon 4">
            <a:extLst>
              <a:ext uri="{FF2B5EF4-FFF2-40B4-BE49-F238E27FC236}">
                <a16:creationId xmlns:a16="http://schemas.microsoft.com/office/drawing/2014/main" id="{5D1B80F6-C874-54AF-25D8-9683BE47307D}"/>
              </a:ext>
            </a:extLst>
          </p:cNvPr>
          <p:cNvSpPr>
            <a:spLocks noChangeAspect="1"/>
          </p:cNvSpPr>
          <p:nvPr/>
        </p:nvSpPr>
        <p:spPr>
          <a:xfrm>
            <a:off x="0" y="1091410"/>
            <a:ext cx="3720353" cy="548640"/>
          </a:xfrm>
          <a:prstGeom prst="homePlat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entagon 5">
            <a:extLst>
              <a:ext uri="{FF2B5EF4-FFF2-40B4-BE49-F238E27FC236}">
                <a16:creationId xmlns:a16="http://schemas.microsoft.com/office/drawing/2014/main" id="{576CCBB9-4380-5354-3ACE-CFBA0C3686D1}"/>
              </a:ext>
            </a:extLst>
          </p:cNvPr>
          <p:cNvSpPr>
            <a:spLocks noChangeAspect="1"/>
          </p:cNvSpPr>
          <p:nvPr/>
        </p:nvSpPr>
        <p:spPr>
          <a:xfrm>
            <a:off x="0" y="1790266"/>
            <a:ext cx="2599765" cy="548640"/>
          </a:xfrm>
          <a:prstGeom prst="homePlat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entagon 6">
            <a:extLst>
              <a:ext uri="{FF2B5EF4-FFF2-40B4-BE49-F238E27FC236}">
                <a16:creationId xmlns:a16="http://schemas.microsoft.com/office/drawing/2014/main" id="{76ECEB2A-4B95-0ADC-253E-F3362AB8E758}"/>
              </a:ext>
            </a:extLst>
          </p:cNvPr>
          <p:cNvSpPr>
            <a:spLocks noChangeAspect="1"/>
          </p:cNvSpPr>
          <p:nvPr/>
        </p:nvSpPr>
        <p:spPr>
          <a:xfrm>
            <a:off x="-1" y="2489122"/>
            <a:ext cx="2599765" cy="548640"/>
          </a:xfrm>
          <a:prstGeom prst="homePlat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entagon 7">
            <a:extLst>
              <a:ext uri="{FF2B5EF4-FFF2-40B4-BE49-F238E27FC236}">
                <a16:creationId xmlns:a16="http://schemas.microsoft.com/office/drawing/2014/main" id="{963313E9-3CAA-BAF5-EDAF-0529301412AE}"/>
              </a:ext>
            </a:extLst>
          </p:cNvPr>
          <p:cNvSpPr>
            <a:spLocks noChangeAspect="1"/>
          </p:cNvSpPr>
          <p:nvPr/>
        </p:nvSpPr>
        <p:spPr>
          <a:xfrm>
            <a:off x="-1" y="3187978"/>
            <a:ext cx="2599765" cy="548640"/>
          </a:xfrm>
          <a:prstGeom prst="homePlat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entagon 8">
            <a:extLst>
              <a:ext uri="{FF2B5EF4-FFF2-40B4-BE49-F238E27FC236}">
                <a16:creationId xmlns:a16="http://schemas.microsoft.com/office/drawing/2014/main" id="{4CF7EB7D-E9AF-1B80-36F0-6793820DEDAD}"/>
              </a:ext>
            </a:extLst>
          </p:cNvPr>
          <p:cNvSpPr>
            <a:spLocks noChangeAspect="1"/>
          </p:cNvSpPr>
          <p:nvPr/>
        </p:nvSpPr>
        <p:spPr>
          <a:xfrm>
            <a:off x="-2" y="3886834"/>
            <a:ext cx="2599765" cy="548640"/>
          </a:xfrm>
          <a:prstGeom prst="homePlat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F4C8C9A-204F-D29B-9131-B8079BE4A29C}"/>
              </a:ext>
            </a:extLst>
          </p:cNvPr>
          <p:cNvSpPr txBox="1"/>
          <p:nvPr/>
        </p:nvSpPr>
        <p:spPr>
          <a:xfrm>
            <a:off x="547911" y="242338"/>
            <a:ext cx="29626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>
                <a:solidFill>
                  <a:srgbClr val="0070C0"/>
                </a:solidFill>
              </a:rPr>
              <a:t>Today’s Agenda</a:t>
            </a:r>
          </a:p>
        </p:txBody>
      </p:sp>
      <p:pic>
        <p:nvPicPr>
          <p:cNvPr id="11" name="Picture 2" descr="Pfizer logo transparent PNG - StickPNG">
            <a:extLst>
              <a:ext uri="{FF2B5EF4-FFF2-40B4-BE49-F238E27FC236}">
                <a16:creationId xmlns:a16="http://schemas.microsoft.com/office/drawing/2014/main" id="{A42BFD44-FFA8-0224-8184-82CAFC0B8B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302"/>
          <a:stretch/>
        </p:blipFill>
        <p:spPr bwMode="auto">
          <a:xfrm>
            <a:off x="8424000" y="-58779"/>
            <a:ext cx="670504" cy="1006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0691D8C2-DF44-9145-5EF3-C65ADEDAAC18}"/>
              </a:ext>
            </a:extLst>
          </p:cNvPr>
          <p:cNvSpPr/>
          <p:nvPr/>
        </p:nvSpPr>
        <p:spPr>
          <a:xfrm>
            <a:off x="3171713" y="1091410"/>
            <a:ext cx="548640" cy="548640"/>
          </a:xfrm>
          <a:prstGeom prst="ellipse">
            <a:avLst/>
          </a:prstGeom>
          <a:solidFill>
            <a:schemeClr val="bg1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11CE55E-5600-A576-01D2-67CC68C6EE7B}"/>
              </a:ext>
            </a:extLst>
          </p:cNvPr>
          <p:cNvSpPr/>
          <p:nvPr/>
        </p:nvSpPr>
        <p:spPr>
          <a:xfrm>
            <a:off x="2113875" y="1790266"/>
            <a:ext cx="548640" cy="548640"/>
          </a:xfrm>
          <a:prstGeom prst="ellipse">
            <a:avLst/>
          </a:prstGeom>
          <a:solidFill>
            <a:schemeClr val="bg1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5439C14-11B3-2688-6E1E-61DE0C8741A6}"/>
              </a:ext>
            </a:extLst>
          </p:cNvPr>
          <p:cNvSpPr/>
          <p:nvPr/>
        </p:nvSpPr>
        <p:spPr>
          <a:xfrm>
            <a:off x="2113875" y="2489122"/>
            <a:ext cx="548640" cy="548640"/>
          </a:xfrm>
          <a:prstGeom prst="ellipse">
            <a:avLst/>
          </a:prstGeom>
          <a:solidFill>
            <a:schemeClr val="bg1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D755BAD-88DB-AE2E-27B1-49EC341F42C4}"/>
              </a:ext>
            </a:extLst>
          </p:cNvPr>
          <p:cNvSpPr/>
          <p:nvPr/>
        </p:nvSpPr>
        <p:spPr>
          <a:xfrm>
            <a:off x="2113875" y="3187978"/>
            <a:ext cx="548640" cy="548640"/>
          </a:xfrm>
          <a:prstGeom prst="ellipse">
            <a:avLst/>
          </a:prstGeom>
          <a:solidFill>
            <a:schemeClr val="bg1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8AE4EC5-8A31-19F9-98A1-FA32FFB7F7F6}"/>
              </a:ext>
            </a:extLst>
          </p:cNvPr>
          <p:cNvSpPr/>
          <p:nvPr/>
        </p:nvSpPr>
        <p:spPr>
          <a:xfrm>
            <a:off x="2113875" y="3886834"/>
            <a:ext cx="548640" cy="548640"/>
          </a:xfrm>
          <a:prstGeom prst="ellipse">
            <a:avLst/>
          </a:prstGeom>
          <a:solidFill>
            <a:schemeClr val="bg1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513D8A8-7AE5-06C4-9AD7-775253D50C50}"/>
              </a:ext>
            </a:extLst>
          </p:cNvPr>
          <p:cNvSpPr txBox="1"/>
          <p:nvPr/>
        </p:nvSpPr>
        <p:spPr>
          <a:xfrm>
            <a:off x="3720353" y="1104120"/>
            <a:ext cx="36699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</a:rPr>
              <a:t>Pfizer Sales Team Overview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19D3A83-87CE-135A-E8D6-8D3345B881B5}"/>
              </a:ext>
            </a:extLst>
          </p:cNvPr>
          <p:cNvSpPr txBox="1"/>
          <p:nvPr/>
        </p:nvSpPr>
        <p:spPr>
          <a:xfrm>
            <a:off x="2752164" y="1802976"/>
            <a:ext cx="25483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2">
                    <a:lumMod val="20000"/>
                    <a:lumOff val="80000"/>
                  </a:schemeClr>
                </a:solidFill>
              </a:rPr>
              <a:t>Database Features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0C339FB-7BAE-D71B-03C3-5EFEBD94E42D}"/>
              </a:ext>
            </a:extLst>
          </p:cNvPr>
          <p:cNvSpPr txBox="1"/>
          <p:nvPr/>
        </p:nvSpPr>
        <p:spPr>
          <a:xfrm>
            <a:off x="2752164" y="2501832"/>
            <a:ext cx="38733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2">
                    <a:lumMod val="20000"/>
                    <a:lumOff val="80000"/>
                  </a:schemeClr>
                </a:solidFill>
              </a:rPr>
              <a:t>Conceptual &amp; Logical Models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A9EBF8F-3228-1274-E040-18C6103D0C79}"/>
              </a:ext>
            </a:extLst>
          </p:cNvPr>
          <p:cNvSpPr txBox="1"/>
          <p:nvPr/>
        </p:nvSpPr>
        <p:spPr>
          <a:xfrm>
            <a:off x="2752164" y="3200688"/>
            <a:ext cx="35256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2">
                    <a:lumMod val="20000"/>
                    <a:lumOff val="80000"/>
                  </a:schemeClr>
                </a:solidFill>
              </a:rPr>
              <a:t>Database Setup &amp; Insights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005973F-D8C6-EE91-2849-02E43FBA4404}"/>
              </a:ext>
            </a:extLst>
          </p:cNvPr>
          <p:cNvSpPr txBox="1"/>
          <p:nvPr/>
        </p:nvSpPr>
        <p:spPr>
          <a:xfrm>
            <a:off x="2752164" y="3872065"/>
            <a:ext cx="15760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2">
                    <a:lumMod val="20000"/>
                    <a:lumOff val="80000"/>
                  </a:schemeClr>
                </a:solidFill>
              </a:rPr>
              <a:t>Conclusion</a:t>
            </a:r>
          </a:p>
        </p:txBody>
      </p:sp>
      <p:pic>
        <p:nvPicPr>
          <p:cNvPr id="23" name="Graphic 22" descr="Projector screen">
            <a:extLst>
              <a:ext uri="{FF2B5EF4-FFF2-40B4-BE49-F238E27FC236}">
                <a16:creationId xmlns:a16="http://schemas.microsoft.com/office/drawing/2014/main" id="{E0639F1C-7583-C09F-095A-439D9CD7DD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29995" y="1170811"/>
            <a:ext cx="432075" cy="432075"/>
          </a:xfrm>
          <a:prstGeom prst="rect">
            <a:avLst/>
          </a:prstGeom>
        </p:spPr>
      </p:pic>
      <p:pic>
        <p:nvPicPr>
          <p:cNvPr id="25" name="Graphic 24" descr="User network">
            <a:extLst>
              <a:ext uri="{FF2B5EF4-FFF2-40B4-BE49-F238E27FC236}">
                <a16:creationId xmlns:a16="http://schemas.microsoft.com/office/drawing/2014/main" id="{8ECB1BBE-03BA-C491-E58D-356E2DA9860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187341" y="1847376"/>
            <a:ext cx="429768" cy="429768"/>
          </a:xfrm>
          <a:prstGeom prst="rect">
            <a:avLst/>
          </a:prstGeom>
        </p:spPr>
      </p:pic>
      <p:pic>
        <p:nvPicPr>
          <p:cNvPr id="27" name="Graphic 26" descr="Workflow">
            <a:extLst>
              <a:ext uri="{FF2B5EF4-FFF2-40B4-BE49-F238E27FC236}">
                <a16:creationId xmlns:a16="http://schemas.microsoft.com/office/drawing/2014/main" id="{D909E55E-C214-1891-318F-DDB3E22E1E1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187341" y="2541173"/>
            <a:ext cx="429768" cy="429768"/>
          </a:xfrm>
          <a:prstGeom prst="rect">
            <a:avLst/>
          </a:prstGeom>
        </p:spPr>
      </p:pic>
      <p:pic>
        <p:nvPicPr>
          <p:cNvPr id="29" name="Graphic 28" descr="Database">
            <a:extLst>
              <a:ext uri="{FF2B5EF4-FFF2-40B4-BE49-F238E27FC236}">
                <a16:creationId xmlns:a16="http://schemas.microsoft.com/office/drawing/2014/main" id="{4A961B61-0F18-3553-AFF3-51ABB5F0E96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187341" y="3247414"/>
            <a:ext cx="429768" cy="429768"/>
          </a:xfrm>
          <a:prstGeom prst="rect">
            <a:avLst/>
          </a:prstGeom>
        </p:spPr>
      </p:pic>
      <p:pic>
        <p:nvPicPr>
          <p:cNvPr id="31" name="Graphic 30" descr="Bar chart RTL">
            <a:extLst>
              <a:ext uri="{FF2B5EF4-FFF2-40B4-BE49-F238E27FC236}">
                <a16:creationId xmlns:a16="http://schemas.microsoft.com/office/drawing/2014/main" id="{C4011EDE-D641-7B30-BB13-D2F8DF9ECB1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187341" y="3934757"/>
            <a:ext cx="429768" cy="429768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5718579-DCD5-4645-BEB7-6D65A1BBF3C6}"/>
              </a:ext>
            </a:extLst>
          </p:cNvPr>
          <p:cNvSpPr txBox="1"/>
          <p:nvPr/>
        </p:nvSpPr>
        <p:spPr>
          <a:xfrm>
            <a:off x="3051391" y="2048530"/>
            <a:ext cx="30412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>
                <a:solidFill>
                  <a:srgbClr val="0070C0"/>
                </a:solidFill>
              </a:rPr>
              <a:t>Any Questions?</a:t>
            </a:r>
          </a:p>
        </p:txBody>
      </p:sp>
      <p:pic>
        <p:nvPicPr>
          <p:cNvPr id="5" name="Picture 2" descr="Pfizer logo transparent PNG - StickPNG">
            <a:extLst>
              <a:ext uri="{FF2B5EF4-FFF2-40B4-BE49-F238E27FC236}">
                <a16:creationId xmlns:a16="http://schemas.microsoft.com/office/drawing/2014/main" id="{71336981-9184-79BB-DF32-BC87FF7CB5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302"/>
          <a:stretch/>
        </p:blipFill>
        <p:spPr bwMode="auto">
          <a:xfrm>
            <a:off x="8424000" y="-58779"/>
            <a:ext cx="670504" cy="1006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3" name="Google Shape;433;p32"/>
          <p:cNvPicPr preferRelativeResize="0">
            <a:picLocks noGrp="1" noChangeAspect="1"/>
          </p:cNvPicPr>
          <p:nvPr>
            <p:ph type="pic" idx="2"/>
          </p:nvPr>
        </p:nvPicPr>
        <p:blipFill rotWithShape="1">
          <a:blip r:embed="rId3">
            <a:alphaModFix/>
          </a:blip>
          <a:srcRect t="12027" b="12027"/>
          <a:stretch/>
        </p:blipFill>
        <p:spPr>
          <a:xfrm>
            <a:off x="6150028" y="947917"/>
            <a:ext cx="2795096" cy="3774657"/>
          </a:xfrm>
          <a:prstGeom prst="roundRect">
            <a:avLst>
              <a:gd name="adj" fmla="val 16667"/>
            </a:avLst>
          </a:prstGeom>
        </p:spPr>
      </p:pic>
      <p:pic>
        <p:nvPicPr>
          <p:cNvPr id="2" name="Picture 2" descr="Pfizer logo transparent PNG - StickPNG">
            <a:extLst>
              <a:ext uri="{FF2B5EF4-FFF2-40B4-BE49-F238E27FC236}">
                <a16:creationId xmlns:a16="http://schemas.microsoft.com/office/drawing/2014/main" id="{E7A4455A-7129-2316-8B77-4478F1573C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302"/>
          <a:stretch/>
        </p:blipFill>
        <p:spPr bwMode="auto">
          <a:xfrm>
            <a:off x="8424000" y="-58779"/>
            <a:ext cx="670504" cy="1006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FA8DFE8-87D8-CA3F-4214-4E6C55EF583B}"/>
              </a:ext>
            </a:extLst>
          </p:cNvPr>
          <p:cNvSpPr txBox="1"/>
          <p:nvPr/>
        </p:nvSpPr>
        <p:spPr>
          <a:xfrm>
            <a:off x="547911" y="242338"/>
            <a:ext cx="17828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>
                <a:solidFill>
                  <a:srgbClr val="0070C0"/>
                </a:solidFill>
              </a:rPr>
              <a:t>Overview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4601E1-1F54-5A1D-4C50-B46DCF8510FF}"/>
              </a:ext>
            </a:extLst>
          </p:cNvPr>
          <p:cNvSpPr txBox="1"/>
          <p:nvPr/>
        </p:nvSpPr>
        <p:spPr>
          <a:xfrm>
            <a:off x="291701" y="1417588"/>
            <a:ext cx="5858327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0" i="0" dirty="0">
                <a:solidFill>
                  <a:srgbClr val="374151"/>
                </a:solidFill>
                <a:effectLst/>
                <a:latin typeface="+mn-lt"/>
              </a:rPr>
              <a:t>Pfizer is a multinational </a:t>
            </a:r>
            <a:r>
              <a:rPr lang="en-US" sz="1200" b="1" i="0" dirty="0">
                <a:solidFill>
                  <a:srgbClr val="374151"/>
                </a:solidFill>
                <a:effectLst/>
                <a:latin typeface="+mn-lt"/>
              </a:rPr>
              <a:t>pharmaceutical corporation</a:t>
            </a:r>
            <a:r>
              <a:rPr lang="en-US" sz="1200" b="0" i="0" dirty="0">
                <a:solidFill>
                  <a:srgbClr val="374151"/>
                </a:solidFill>
                <a:effectLst/>
                <a:latin typeface="+mn-lt"/>
              </a:rPr>
              <a:t> that develops and produces a wide range of </a:t>
            </a:r>
            <a:r>
              <a:rPr lang="en-US" sz="1200" b="1" i="0" dirty="0">
                <a:solidFill>
                  <a:srgbClr val="374151"/>
                </a:solidFill>
                <a:effectLst/>
                <a:latin typeface="+mn-lt"/>
              </a:rPr>
              <a:t>prescription drugs and vaccines</a:t>
            </a:r>
            <a:r>
              <a:rPr lang="en-US" sz="1200" b="0" i="0" dirty="0">
                <a:solidFill>
                  <a:srgbClr val="374151"/>
                </a:solidFill>
                <a:effectLst/>
                <a:latin typeface="+mn-lt"/>
              </a:rPr>
              <a:t> for various medical conditions, including </a:t>
            </a:r>
            <a:r>
              <a:rPr lang="en-US" sz="1200" b="1" i="0" dirty="0">
                <a:solidFill>
                  <a:srgbClr val="374151"/>
                </a:solidFill>
                <a:effectLst/>
                <a:latin typeface="+mn-lt"/>
              </a:rPr>
              <a:t>cancer, cardiovascular disease, and infectious diseases</a:t>
            </a:r>
            <a:br>
              <a:rPr lang="en-US" sz="1200" dirty="0">
                <a:latin typeface="+mn-lt"/>
              </a:rPr>
            </a:br>
            <a:endParaRPr lang="en-US" sz="1200" dirty="0">
              <a:latin typeface="+mn-lt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200" b="0" i="0" dirty="0">
                <a:solidFill>
                  <a:srgbClr val="374151"/>
                </a:solidFill>
                <a:effectLst/>
                <a:latin typeface="+mn-lt"/>
              </a:rPr>
              <a:t>A pharmaceutical company sales force team is responsible for </a:t>
            </a:r>
            <a:r>
              <a:rPr lang="en-US" sz="1200" b="1" i="0" dirty="0">
                <a:solidFill>
                  <a:srgbClr val="374151"/>
                </a:solidFill>
                <a:effectLst/>
                <a:latin typeface="+mn-lt"/>
              </a:rPr>
              <a:t>promoting</a:t>
            </a:r>
            <a:r>
              <a:rPr lang="en-US" sz="1200" b="0" i="0" dirty="0">
                <a:solidFill>
                  <a:srgbClr val="374151"/>
                </a:solidFill>
                <a:effectLst/>
                <a:latin typeface="+mn-lt"/>
              </a:rPr>
              <a:t> and </a:t>
            </a:r>
            <a:r>
              <a:rPr lang="en-US" sz="1200" b="1" i="0" dirty="0">
                <a:solidFill>
                  <a:srgbClr val="374151"/>
                </a:solidFill>
                <a:effectLst/>
                <a:latin typeface="+mn-lt"/>
              </a:rPr>
              <a:t>selling</a:t>
            </a:r>
            <a:r>
              <a:rPr lang="en-US" sz="1200" b="0" i="0" dirty="0">
                <a:solidFill>
                  <a:srgbClr val="374151"/>
                </a:solidFill>
                <a:effectLst/>
                <a:latin typeface="+mn-lt"/>
              </a:rPr>
              <a:t> the company's products to </a:t>
            </a:r>
            <a:r>
              <a:rPr lang="en-US" sz="1200" b="1" i="0" dirty="0">
                <a:solidFill>
                  <a:srgbClr val="374151"/>
                </a:solidFill>
                <a:effectLst/>
                <a:latin typeface="+mn-lt"/>
              </a:rPr>
              <a:t>healthcare professionals</a:t>
            </a:r>
            <a:endParaRPr lang="en-US" sz="1200" b="0" i="0" dirty="0">
              <a:solidFill>
                <a:srgbClr val="374151"/>
              </a:solidFill>
              <a:effectLst/>
              <a:latin typeface="+mn-lt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200" dirty="0">
              <a:solidFill>
                <a:srgbClr val="374151"/>
              </a:solidFill>
              <a:latin typeface="+mn-lt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200" b="0" i="0" dirty="0">
                <a:solidFill>
                  <a:srgbClr val="374151"/>
                </a:solidFill>
                <a:effectLst/>
                <a:latin typeface="+mn-lt"/>
              </a:rPr>
              <a:t>They may also organize </a:t>
            </a:r>
            <a:r>
              <a:rPr lang="en-US" sz="1200" b="1" i="0" dirty="0">
                <a:solidFill>
                  <a:srgbClr val="374151"/>
                </a:solidFill>
                <a:effectLst/>
                <a:latin typeface="+mn-lt"/>
              </a:rPr>
              <a:t>educational events or conferences</a:t>
            </a:r>
            <a:r>
              <a:rPr lang="en-US" sz="1200" b="0" i="0" dirty="0">
                <a:solidFill>
                  <a:srgbClr val="374151"/>
                </a:solidFill>
                <a:effectLst/>
                <a:latin typeface="+mn-lt"/>
              </a:rPr>
              <a:t> to increase </a:t>
            </a:r>
            <a:r>
              <a:rPr lang="en-US" sz="1200" b="1" i="0" dirty="0">
                <a:solidFill>
                  <a:srgbClr val="374151"/>
                </a:solidFill>
                <a:effectLst/>
                <a:latin typeface="+mn-lt"/>
              </a:rPr>
              <a:t>awareness about their products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200" dirty="0">
              <a:solidFill>
                <a:srgbClr val="374151"/>
              </a:solidFill>
              <a:latin typeface="+mn-lt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374151"/>
                </a:solidFill>
                <a:latin typeface="+mn-lt"/>
              </a:rPr>
              <a:t>T</a:t>
            </a:r>
            <a:r>
              <a:rPr lang="en-US" sz="1200" b="0" i="0" dirty="0">
                <a:solidFill>
                  <a:srgbClr val="374151"/>
                </a:solidFill>
                <a:effectLst/>
                <a:latin typeface="+mn-lt"/>
              </a:rPr>
              <a:t>hey must be able to </a:t>
            </a:r>
            <a:r>
              <a:rPr lang="en-US" sz="1200" b="1" i="0" dirty="0">
                <a:solidFill>
                  <a:srgbClr val="374151"/>
                </a:solidFill>
                <a:effectLst/>
                <a:latin typeface="+mn-lt"/>
              </a:rPr>
              <a:t>build and maintain relationships</a:t>
            </a:r>
            <a:r>
              <a:rPr lang="en-US" sz="1200" b="0" i="0" dirty="0">
                <a:solidFill>
                  <a:srgbClr val="374151"/>
                </a:solidFill>
                <a:effectLst/>
                <a:latin typeface="+mn-lt"/>
              </a:rPr>
              <a:t> with their customers to drive sales and meet their targets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entagon 4">
            <a:extLst>
              <a:ext uri="{FF2B5EF4-FFF2-40B4-BE49-F238E27FC236}">
                <a16:creationId xmlns:a16="http://schemas.microsoft.com/office/drawing/2014/main" id="{5D1B80F6-C874-54AF-25D8-9683BE47307D}"/>
              </a:ext>
            </a:extLst>
          </p:cNvPr>
          <p:cNvSpPr>
            <a:spLocks noChangeAspect="1"/>
          </p:cNvSpPr>
          <p:nvPr/>
        </p:nvSpPr>
        <p:spPr>
          <a:xfrm>
            <a:off x="0" y="1091410"/>
            <a:ext cx="2662515" cy="548640"/>
          </a:xfrm>
          <a:prstGeom prst="homePlat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entagon 5">
            <a:extLst>
              <a:ext uri="{FF2B5EF4-FFF2-40B4-BE49-F238E27FC236}">
                <a16:creationId xmlns:a16="http://schemas.microsoft.com/office/drawing/2014/main" id="{576CCBB9-4380-5354-3ACE-CFBA0C3686D1}"/>
              </a:ext>
            </a:extLst>
          </p:cNvPr>
          <p:cNvSpPr>
            <a:spLocks noChangeAspect="1"/>
          </p:cNvSpPr>
          <p:nvPr/>
        </p:nvSpPr>
        <p:spPr>
          <a:xfrm>
            <a:off x="-1" y="1790266"/>
            <a:ext cx="3729319" cy="548640"/>
          </a:xfrm>
          <a:prstGeom prst="homePlat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entagon 6">
            <a:extLst>
              <a:ext uri="{FF2B5EF4-FFF2-40B4-BE49-F238E27FC236}">
                <a16:creationId xmlns:a16="http://schemas.microsoft.com/office/drawing/2014/main" id="{76ECEB2A-4B95-0ADC-253E-F3362AB8E758}"/>
              </a:ext>
            </a:extLst>
          </p:cNvPr>
          <p:cNvSpPr>
            <a:spLocks noChangeAspect="1"/>
          </p:cNvSpPr>
          <p:nvPr/>
        </p:nvSpPr>
        <p:spPr>
          <a:xfrm>
            <a:off x="-1" y="2489122"/>
            <a:ext cx="2599765" cy="548640"/>
          </a:xfrm>
          <a:prstGeom prst="homePlat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entagon 7">
            <a:extLst>
              <a:ext uri="{FF2B5EF4-FFF2-40B4-BE49-F238E27FC236}">
                <a16:creationId xmlns:a16="http://schemas.microsoft.com/office/drawing/2014/main" id="{963313E9-3CAA-BAF5-EDAF-0529301412AE}"/>
              </a:ext>
            </a:extLst>
          </p:cNvPr>
          <p:cNvSpPr>
            <a:spLocks noChangeAspect="1"/>
          </p:cNvSpPr>
          <p:nvPr/>
        </p:nvSpPr>
        <p:spPr>
          <a:xfrm>
            <a:off x="-1" y="3187978"/>
            <a:ext cx="2599765" cy="548640"/>
          </a:xfrm>
          <a:prstGeom prst="homePlat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entagon 8">
            <a:extLst>
              <a:ext uri="{FF2B5EF4-FFF2-40B4-BE49-F238E27FC236}">
                <a16:creationId xmlns:a16="http://schemas.microsoft.com/office/drawing/2014/main" id="{4CF7EB7D-E9AF-1B80-36F0-6793820DEDAD}"/>
              </a:ext>
            </a:extLst>
          </p:cNvPr>
          <p:cNvSpPr>
            <a:spLocks noChangeAspect="1"/>
          </p:cNvSpPr>
          <p:nvPr/>
        </p:nvSpPr>
        <p:spPr>
          <a:xfrm>
            <a:off x="-2" y="3886834"/>
            <a:ext cx="2599765" cy="548640"/>
          </a:xfrm>
          <a:prstGeom prst="homePlat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F4C8C9A-204F-D29B-9131-B8079BE4A29C}"/>
              </a:ext>
            </a:extLst>
          </p:cNvPr>
          <p:cNvSpPr txBox="1"/>
          <p:nvPr/>
        </p:nvSpPr>
        <p:spPr>
          <a:xfrm>
            <a:off x="547911" y="242338"/>
            <a:ext cx="29626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>
                <a:solidFill>
                  <a:srgbClr val="0070C0"/>
                </a:solidFill>
              </a:rPr>
              <a:t>Today’s Agenda</a:t>
            </a:r>
          </a:p>
        </p:txBody>
      </p:sp>
      <p:pic>
        <p:nvPicPr>
          <p:cNvPr id="11" name="Picture 2" descr="Pfizer logo transparent PNG - StickPNG">
            <a:extLst>
              <a:ext uri="{FF2B5EF4-FFF2-40B4-BE49-F238E27FC236}">
                <a16:creationId xmlns:a16="http://schemas.microsoft.com/office/drawing/2014/main" id="{A42BFD44-FFA8-0224-8184-82CAFC0B8B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302"/>
          <a:stretch/>
        </p:blipFill>
        <p:spPr bwMode="auto">
          <a:xfrm>
            <a:off x="8424000" y="-58779"/>
            <a:ext cx="670504" cy="1006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D11CE55E-5600-A576-01D2-67CC68C6EE7B}"/>
              </a:ext>
            </a:extLst>
          </p:cNvPr>
          <p:cNvSpPr/>
          <p:nvPr/>
        </p:nvSpPr>
        <p:spPr>
          <a:xfrm>
            <a:off x="3180677" y="1790266"/>
            <a:ext cx="548640" cy="548640"/>
          </a:xfrm>
          <a:prstGeom prst="ellipse">
            <a:avLst/>
          </a:prstGeom>
          <a:solidFill>
            <a:schemeClr val="bg1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5439C14-11B3-2688-6E1E-61DE0C8741A6}"/>
              </a:ext>
            </a:extLst>
          </p:cNvPr>
          <p:cNvSpPr/>
          <p:nvPr/>
        </p:nvSpPr>
        <p:spPr>
          <a:xfrm>
            <a:off x="2113875" y="2489122"/>
            <a:ext cx="548640" cy="548640"/>
          </a:xfrm>
          <a:prstGeom prst="ellipse">
            <a:avLst/>
          </a:prstGeom>
          <a:solidFill>
            <a:schemeClr val="bg1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D755BAD-88DB-AE2E-27B1-49EC341F42C4}"/>
              </a:ext>
            </a:extLst>
          </p:cNvPr>
          <p:cNvSpPr/>
          <p:nvPr/>
        </p:nvSpPr>
        <p:spPr>
          <a:xfrm>
            <a:off x="2113875" y="3187978"/>
            <a:ext cx="548640" cy="548640"/>
          </a:xfrm>
          <a:prstGeom prst="ellipse">
            <a:avLst/>
          </a:prstGeom>
          <a:solidFill>
            <a:schemeClr val="bg1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8AE4EC5-8A31-19F9-98A1-FA32FFB7F7F6}"/>
              </a:ext>
            </a:extLst>
          </p:cNvPr>
          <p:cNvSpPr/>
          <p:nvPr/>
        </p:nvSpPr>
        <p:spPr>
          <a:xfrm>
            <a:off x="2113875" y="3886834"/>
            <a:ext cx="548640" cy="548640"/>
          </a:xfrm>
          <a:prstGeom prst="ellipse">
            <a:avLst/>
          </a:prstGeom>
          <a:solidFill>
            <a:schemeClr val="bg1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513D8A8-7AE5-06C4-9AD7-775253D50C50}"/>
              </a:ext>
            </a:extLst>
          </p:cNvPr>
          <p:cNvSpPr txBox="1"/>
          <p:nvPr/>
        </p:nvSpPr>
        <p:spPr>
          <a:xfrm>
            <a:off x="2752163" y="1104120"/>
            <a:ext cx="36699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2">
                    <a:lumMod val="90000"/>
                  </a:schemeClr>
                </a:solidFill>
              </a:rPr>
              <a:t>Pfizer Sales Team Overview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19D3A83-87CE-135A-E8D6-8D3345B881B5}"/>
              </a:ext>
            </a:extLst>
          </p:cNvPr>
          <p:cNvSpPr txBox="1"/>
          <p:nvPr/>
        </p:nvSpPr>
        <p:spPr>
          <a:xfrm>
            <a:off x="3784659" y="1817521"/>
            <a:ext cx="25483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</a:rPr>
              <a:t>Database Features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0C339FB-7BAE-D71B-03C3-5EFEBD94E42D}"/>
              </a:ext>
            </a:extLst>
          </p:cNvPr>
          <p:cNvSpPr txBox="1"/>
          <p:nvPr/>
        </p:nvSpPr>
        <p:spPr>
          <a:xfrm>
            <a:off x="2752164" y="2501832"/>
            <a:ext cx="38733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2">
                    <a:lumMod val="90000"/>
                  </a:schemeClr>
                </a:solidFill>
              </a:rPr>
              <a:t>Conceptual &amp; Logical Models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A9EBF8F-3228-1274-E040-18C6103D0C79}"/>
              </a:ext>
            </a:extLst>
          </p:cNvPr>
          <p:cNvSpPr txBox="1"/>
          <p:nvPr/>
        </p:nvSpPr>
        <p:spPr>
          <a:xfrm>
            <a:off x="2752164" y="3200688"/>
            <a:ext cx="35256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2">
                    <a:lumMod val="90000"/>
                  </a:schemeClr>
                </a:solidFill>
              </a:rPr>
              <a:t>Database Setup &amp; Insights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005973F-D8C6-EE91-2849-02E43FBA4404}"/>
              </a:ext>
            </a:extLst>
          </p:cNvPr>
          <p:cNvSpPr txBox="1"/>
          <p:nvPr/>
        </p:nvSpPr>
        <p:spPr>
          <a:xfrm>
            <a:off x="2752164" y="3872065"/>
            <a:ext cx="15760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2">
                    <a:lumMod val="90000"/>
                  </a:schemeClr>
                </a:solidFill>
              </a:rPr>
              <a:t>Conclusion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85AFEBB-E138-0522-CE20-4639768392DB}"/>
              </a:ext>
            </a:extLst>
          </p:cNvPr>
          <p:cNvGrpSpPr/>
          <p:nvPr/>
        </p:nvGrpSpPr>
        <p:grpSpPr>
          <a:xfrm>
            <a:off x="2122837" y="1091410"/>
            <a:ext cx="548640" cy="548640"/>
            <a:chOff x="3171713" y="1091410"/>
            <a:chExt cx="548640" cy="548640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691D8C2-DF44-9145-5EF3-C65ADEDAAC18}"/>
                </a:ext>
              </a:extLst>
            </p:cNvPr>
            <p:cNvSpPr/>
            <p:nvPr/>
          </p:nvSpPr>
          <p:spPr>
            <a:xfrm>
              <a:off x="3171713" y="1091410"/>
              <a:ext cx="548640" cy="54864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70C0"/>
                </a:solidFill>
              </a:endParaRPr>
            </a:p>
          </p:txBody>
        </p:sp>
        <p:pic>
          <p:nvPicPr>
            <p:cNvPr id="23" name="Graphic 22" descr="Projector screen">
              <a:extLst>
                <a:ext uri="{FF2B5EF4-FFF2-40B4-BE49-F238E27FC236}">
                  <a16:creationId xmlns:a16="http://schemas.microsoft.com/office/drawing/2014/main" id="{E0639F1C-7583-C09F-095A-439D9CD7DD0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229995" y="1170811"/>
              <a:ext cx="432075" cy="432075"/>
            </a:xfrm>
            <a:prstGeom prst="rect">
              <a:avLst/>
            </a:prstGeom>
          </p:spPr>
        </p:pic>
      </p:grpSp>
      <p:pic>
        <p:nvPicPr>
          <p:cNvPr id="25" name="Graphic 24" descr="User network">
            <a:extLst>
              <a:ext uri="{FF2B5EF4-FFF2-40B4-BE49-F238E27FC236}">
                <a16:creationId xmlns:a16="http://schemas.microsoft.com/office/drawing/2014/main" id="{8ECB1BBE-03BA-C491-E58D-356E2DA9860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250626" y="1834873"/>
            <a:ext cx="429768" cy="429768"/>
          </a:xfrm>
          <a:prstGeom prst="rect">
            <a:avLst/>
          </a:prstGeom>
        </p:spPr>
      </p:pic>
      <p:pic>
        <p:nvPicPr>
          <p:cNvPr id="27" name="Graphic 26" descr="Workflow">
            <a:extLst>
              <a:ext uri="{FF2B5EF4-FFF2-40B4-BE49-F238E27FC236}">
                <a16:creationId xmlns:a16="http://schemas.microsoft.com/office/drawing/2014/main" id="{D909E55E-C214-1891-318F-DDB3E22E1E1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187341" y="2541173"/>
            <a:ext cx="429768" cy="429768"/>
          </a:xfrm>
          <a:prstGeom prst="rect">
            <a:avLst/>
          </a:prstGeom>
        </p:spPr>
      </p:pic>
      <p:pic>
        <p:nvPicPr>
          <p:cNvPr id="29" name="Graphic 28" descr="Database">
            <a:extLst>
              <a:ext uri="{FF2B5EF4-FFF2-40B4-BE49-F238E27FC236}">
                <a16:creationId xmlns:a16="http://schemas.microsoft.com/office/drawing/2014/main" id="{4A961B61-0F18-3553-AFF3-51ABB5F0E96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187341" y="3247414"/>
            <a:ext cx="429768" cy="429768"/>
          </a:xfrm>
          <a:prstGeom prst="rect">
            <a:avLst/>
          </a:prstGeom>
        </p:spPr>
      </p:pic>
      <p:pic>
        <p:nvPicPr>
          <p:cNvPr id="31" name="Graphic 30" descr="Bar chart RTL">
            <a:extLst>
              <a:ext uri="{FF2B5EF4-FFF2-40B4-BE49-F238E27FC236}">
                <a16:creationId xmlns:a16="http://schemas.microsoft.com/office/drawing/2014/main" id="{C4011EDE-D641-7B30-BB13-D2F8DF9ECB1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187341" y="3934757"/>
            <a:ext cx="429768" cy="429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9984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91291BF-1894-FB3B-4762-48D938A4ECA6}"/>
              </a:ext>
            </a:extLst>
          </p:cNvPr>
          <p:cNvSpPr txBox="1"/>
          <p:nvPr/>
        </p:nvSpPr>
        <p:spPr>
          <a:xfrm>
            <a:off x="547911" y="242338"/>
            <a:ext cx="55819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>
                <a:solidFill>
                  <a:srgbClr val="0070C0"/>
                </a:solidFill>
              </a:rPr>
              <a:t>Features of the model database</a:t>
            </a:r>
          </a:p>
        </p:txBody>
      </p:sp>
      <p:pic>
        <p:nvPicPr>
          <p:cNvPr id="5" name="Picture 2" descr="Pfizer logo transparent PNG - StickPNG">
            <a:extLst>
              <a:ext uri="{FF2B5EF4-FFF2-40B4-BE49-F238E27FC236}">
                <a16:creationId xmlns:a16="http://schemas.microsoft.com/office/drawing/2014/main" id="{60D317E2-7EE8-7F54-05CB-AF87B60516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302"/>
          <a:stretch/>
        </p:blipFill>
        <p:spPr bwMode="auto">
          <a:xfrm>
            <a:off x="8424000" y="-58779"/>
            <a:ext cx="670504" cy="1006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DD1D681-686B-20A7-3481-F7003F38E46A}"/>
              </a:ext>
            </a:extLst>
          </p:cNvPr>
          <p:cNvSpPr txBox="1"/>
          <p:nvPr/>
        </p:nvSpPr>
        <p:spPr>
          <a:xfrm>
            <a:off x="291701" y="947917"/>
            <a:ext cx="7699618" cy="26226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Symbol" pitchFamily="2" charset="2"/>
              <a:buChar char=""/>
            </a:pPr>
            <a:r>
              <a:rPr lang="en-US" sz="12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A system to </a:t>
            </a:r>
            <a:r>
              <a:rPr lang="en-US" sz="1200" b="1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manage customer interactions and track sales activities</a:t>
            </a:r>
            <a:r>
              <a:rPr lang="en-US" sz="12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should be available.</a:t>
            </a:r>
          </a:p>
          <a:p>
            <a:pPr marR="0" lv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endParaRPr lang="en-US" sz="12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342900" marR="0" lvl="0" indent="-34290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Symbol" pitchFamily="2" charset="2"/>
              <a:buChar char=""/>
            </a:pPr>
            <a:r>
              <a:rPr lang="en-US" sz="12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A </a:t>
            </a:r>
            <a:r>
              <a:rPr lang="en-US" sz="1200" b="1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process to track compliance</a:t>
            </a:r>
            <a:r>
              <a:rPr lang="en-US" sz="12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with regulatory requirements for sales activities should be made available.</a:t>
            </a:r>
          </a:p>
          <a:p>
            <a:pPr marR="0" lv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endParaRPr lang="en-US" sz="12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342900" marR="0" lvl="0" indent="-34290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Symbol" pitchFamily="2" charset="2"/>
              <a:buChar char=""/>
            </a:pPr>
            <a:r>
              <a:rPr lang="en-US" sz="12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The database should have </a:t>
            </a:r>
            <a:r>
              <a:rPr lang="en-US" sz="1200" b="1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robust reporting and analytics features</a:t>
            </a:r>
            <a:r>
              <a:rPr lang="en-US" sz="12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to help sales managers track key performance metrics and identify areas for improvement. </a:t>
            </a:r>
            <a:r>
              <a:rPr lang="en-US" sz="1200" b="1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Reports should be customizable and easy</a:t>
            </a:r>
            <a:r>
              <a:rPr lang="en-US" sz="12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1200" b="1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to</a:t>
            </a:r>
            <a:r>
              <a:rPr lang="en-US" sz="12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1200" b="1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generate</a:t>
            </a:r>
            <a:r>
              <a:rPr lang="en-US" sz="12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, with the ability to drill down to specific data points.</a:t>
            </a:r>
          </a:p>
          <a:p>
            <a:pPr marR="0" lv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endParaRPr lang="en-US" sz="12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342900" marR="0" lvl="0" indent="-34290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Symbol" pitchFamily="2" charset="2"/>
              <a:buChar char=""/>
            </a:pPr>
            <a:r>
              <a:rPr lang="en-US" sz="12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The database should </a:t>
            </a:r>
            <a:r>
              <a:rPr lang="en-US" sz="1200" b="1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maintain detailed sales data</a:t>
            </a:r>
            <a:r>
              <a:rPr lang="en-US" sz="12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, including transaction dates, amounts, products sold, and sales representative's details. This information can be used to </a:t>
            </a:r>
            <a:r>
              <a:rPr lang="en-US" sz="1200" b="1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analyze sales trends, identify high performing sales representatives, and measure sales performance</a:t>
            </a:r>
            <a:r>
              <a:rPr lang="en-US" sz="12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91291BF-1894-FB3B-4762-48D938A4ECA6}"/>
              </a:ext>
            </a:extLst>
          </p:cNvPr>
          <p:cNvSpPr txBox="1"/>
          <p:nvPr/>
        </p:nvSpPr>
        <p:spPr>
          <a:xfrm>
            <a:off x="547911" y="242338"/>
            <a:ext cx="41040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>
                <a:solidFill>
                  <a:srgbClr val="0070C0"/>
                </a:solidFill>
              </a:rPr>
              <a:t>Features – Key entities</a:t>
            </a:r>
          </a:p>
        </p:txBody>
      </p:sp>
      <p:pic>
        <p:nvPicPr>
          <p:cNvPr id="5" name="Picture 2" descr="Pfizer logo transparent PNG - StickPNG">
            <a:extLst>
              <a:ext uri="{FF2B5EF4-FFF2-40B4-BE49-F238E27FC236}">
                <a16:creationId xmlns:a16="http://schemas.microsoft.com/office/drawing/2014/main" id="{60D317E2-7EE8-7F54-05CB-AF87B60516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302"/>
          <a:stretch/>
        </p:blipFill>
        <p:spPr bwMode="auto">
          <a:xfrm>
            <a:off x="8424000" y="-58779"/>
            <a:ext cx="670504" cy="1006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476AF4AD-23E8-46AB-6AF1-9CC95541F2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219184"/>
              </p:ext>
            </p:extLst>
          </p:nvPr>
        </p:nvGraphicFramePr>
        <p:xfrm>
          <a:off x="698204" y="1198929"/>
          <a:ext cx="7907431" cy="311734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59746">
                  <a:extLst>
                    <a:ext uri="{9D8B030D-6E8A-4147-A177-3AD203B41FA5}">
                      <a16:colId xmlns:a16="http://schemas.microsoft.com/office/drawing/2014/main" val="3231022759"/>
                    </a:ext>
                  </a:extLst>
                </a:gridCol>
                <a:gridCol w="6147685">
                  <a:extLst>
                    <a:ext uri="{9D8B030D-6E8A-4147-A177-3AD203B41FA5}">
                      <a16:colId xmlns:a16="http://schemas.microsoft.com/office/drawing/2014/main" val="2000750030"/>
                    </a:ext>
                  </a:extLst>
                </a:gridCol>
              </a:tblGrid>
              <a:tr h="23979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Entity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Description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7518218"/>
                  </a:ext>
                </a:extLst>
              </a:tr>
              <a:tr h="23979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Employee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information about each employee on the sales force team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9083263"/>
                  </a:ext>
                </a:extLst>
              </a:tr>
              <a:tr h="23979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Territory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information about each sales territory that the team/ representative covers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56014716"/>
                  </a:ext>
                </a:extLst>
              </a:tr>
              <a:tr h="23979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Account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information about each account/ customer that the team/ representative is responsible for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15338559"/>
                  </a:ext>
                </a:extLst>
              </a:tr>
              <a:tr h="23979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Product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information about each product that the company sells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69057704"/>
                  </a:ext>
                </a:extLst>
              </a:tr>
              <a:tr h="23979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Order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information about each order that the team processes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8901954"/>
                  </a:ext>
                </a:extLst>
              </a:tr>
              <a:tr h="23979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Invoice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information about each invoice that is generated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3638809"/>
                  </a:ext>
                </a:extLst>
              </a:tr>
              <a:tr h="23979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Call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information about each call that an employee makes to a account/ customer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186757"/>
                  </a:ext>
                </a:extLst>
              </a:tr>
              <a:tr h="23979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Visit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information about each in-person visit that an employee makes to a account/ customer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4964021"/>
                  </a:ext>
                </a:extLst>
              </a:tr>
              <a:tr h="23979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Sample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information about each sample that is given to a account/ customer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3130662"/>
                  </a:ext>
                </a:extLst>
              </a:tr>
              <a:tr h="23979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Expense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information about each expense that an employee/ representative incurs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0895285"/>
                  </a:ext>
                </a:extLst>
              </a:tr>
              <a:tr h="23979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Goal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information about each sales goal that an employee is assigned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23509575"/>
                  </a:ext>
                </a:extLst>
              </a:tr>
              <a:tr h="23979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Achievement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information about each sales achievement that an employee makes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38319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686496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entagon 4">
            <a:extLst>
              <a:ext uri="{FF2B5EF4-FFF2-40B4-BE49-F238E27FC236}">
                <a16:creationId xmlns:a16="http://schemas.microsoft.com/office/drawing/2014/main" id="{5D1B80F6-C874-54AF-25D8-9683BE47307D}"/>
              </a:ext>
            </a:extLst>
          </p:cNvPr>
          <p:cNvSpPr>
            <a:spLocks noChangeAspect="1"/>
          </p:cNvSpPr>
          <p:nvPr/>
        </p:nvSpPr>
        <p:spPr>
          <a:xfrm>
            <a:off x="0" y="1091410"/>
            <a:ext cx="2662515" cy="548640"/>
          </a:xfrm>
          <a:prstGeom prst="homePlat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entagon 5">
            <a:extLst>
              <a:ext uri="{FF2B5EF4-FFF2-40B4-BE49-F238E27FC236}">
                <a16:creationId xmlns:a16="http://schemas.microsoft.com/office/drawing/2014/main" id="{576CCBB9-4380-5354-3ACE-CFBA0C3686D1}"/>
              </a:ext>
            </a:extLst>
          </p:cNvPr>
          <p:cNvSpPr>
            <a:spLocks noChangeAspect="1"/>
          </p:cNvSpPr>
          <p:nvPr/>
        </p:nvSpPr>
        <p:spPr>
          <a:xfrm>
            <a:off x="0" y="1790266"/>
            <a:ext cx="2671478" cy="548640"/>
          </a:xfrm>
          <a:prstGeom prst="homePlat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entagon 6">
            <a:extLst>
              <a:ext uri="{FF2B5EF4-FFF2-40B4-BE49-F238E27FC236}">
                <a16:creationId xmlns:a16="http://schemas.microsoft.com/office/drawing/2014/main" id="{76ECEB2A-4B95-0ADC-253E-F3362AB8E758}"/>
              </a:ext>
            </a:extLst>
          </p:cNvPr>
          <p:cNvSpPr>
            <a:spLocks/>
          </p:cNvSpPr>
          <p:nvPr/>
        </p:nvSpPr>
        <p:spPr>
          <a:xfrm>
            <a:off x="-2" y="2489122"/>
            <a:ext cx="3721608" cy="548640"/>
          </a:xfrm>
          <a:prstGeom prst="homePlat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entagon 7">
            <a:extLst>
              <a:ext uri="{FF2B5EF4-FFF2-40B4-BE49-F238E27FC236}">
                <a16:creationId xmlns:a16="http://schemas.microsoft.com/office/drawing/2014/main" id="{963313E9-3CAA-BAF5-EDAF-0529301412AE}"/>
              </a:ext>
            </a:extLst>
          </p:cNvPr>
          <p:cNvSpPr>
            <a:spLocks noChangeAspect="1"/>
          </p:cNvSpPr>
          <p:nvPr/>
        </p:nvSpPr>
        <p:spPr>
          <a:xfrm>
            <a:off x="-1" y="3187978"/>
            <a:ext cx="2599765" cy="548640"/>
          </a:xfrm>
          <a:prstGeom prst="homePlat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entagon 8">
            <a:extLst>
              <a:ext uri="{FF2B5EF4-FFF2-40B4-BE49-F238E27FC236}">
                <a16:creationId xmlns:a16="http://schemas.microsoft.com/office/drawing/2014/main" id="{4CF7EB7D-E9AF-1B80-36F0-6793820DEDAD}"/>
              </a:ext>
            </a:extLst>
          </p:cNvPr>
          <p:cNvSpPr>
            <a:spLocks noChangeAspect="1"/>
          </p:cNvSpPr>
          <p:nvPr/>
        </p:nvSpPr>
        <p:spPr>
          <a:xfrm>
            <a:off x="-2" y="3886834"/>
            <a:ext cx="2599765" cy="548640"/>
          </a:xfrm>
          <a:prstGeom prst="homePlat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F4C8C9A-204F-D29B-9131-B8079BE4A29C}"/>
              </a:ext>
            </a:extLst>
          </p:cNvPr>
          <p:cNvSpPr txBox="1"/>
          <p:nvPr/>
        </p:nvSpPr>
        <p:spPr>
          <a:xfrm>
            <a:off x="547911" y="242338"/>
            <a:ext cx="29626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>
                <a:solidFill>
                  <a:srgbClr val="0070C0"/>
                </a:solidFill>
              </a:rPr>
              <a:t>Today’s Agenda</a:t>
            </a:r>
          </a:p>
        </p:txBody>
      </p:sp>
      <p:pic>
        <p:nvPicPr>
          <p:cNvPr id="11" name="Picture 2" descr="Pfizer logo transparent PNG - StickPNG">
            <a:extLst>
              <a:ext uri="{FF2B5EF4-FFF2-40B4-BE49-F238E27FC236}">
                <a16:creationId xmlns:a16="http://schemas.microsoft.com/office/drawing/2014/main" id="{A42BFD44-FFA8-0224-8184-82CAFC0B8B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302"/>
          <a:stretch/>
        </p:blipFill>
        <p:spPr bwMode="auto">
          <a:xfrm>
            <a:off x="8424000" y="-58779"/>
            <a:ext cx="670504" cy="1006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9D755BAD-88DB-AE2E-27B1-49EC341F42C4}"/>
              </a:ext>
            </a:extLst>
          </p:cNvPr>
          <p:cNvSpPr/>
          <p:nvPr/>
        </p:nvSpPr>
        <p:spPr>
          <a:xfrm>
            <a:off x="2113875" y="3187978"/>
            <a:ext cx="548640" cy="548640"/>
          </a:xfrm>
          <a:prstGeom prst="ellipse">
            <a:avLst/>
          </a:prstGeom>
          <a:solidFill>
            <a:schemeClr val="bg1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8AE4EC5-8A31-19F9-98A1-FA32FFB7F7F6}"/>
              </a:ext>
            </a:extLst>
          </p:cNvPr>
          <p:cNvSpPr/>
          <p:nvPr/>
        </p:nvSpPr>
        <p:spPr>
          <a:xfrm>
            <a:off x="2113875" y="3886834"/>
            <a:ext cx="548640" cy="548640"/>
          </a:xfrm>
          <a:prstGeom prst="ellipse">
            <a:avLst/>
          </a:prstGeom>
          <a:solidFill>
            <a:schemeClr val="bg1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513D8A8-7AE5-06C4-9AD7-775253D50C50}"/>
              </a:ext>
            </a:extLst>
          </p:cNvPr>
          <p:cNvSpPr txBox="1"/>
          <p:nvPr/>
        </p:nvSpPr>
        <p:spPr>
          <a:xfrm>
            <a:off x="2752163" y="1104120"/>
            <a:ext cx="36699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2">
                    <a:lumMod val="90000"/>
                  </a:schemeClr>
                </a:solidFill>
              </a:rPr>
              <a:t>Pfizer Sales Team Overview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19D3A83-87CE-135A-E8D6-8D3345B881B5}"/>
              </a:ext>
            </a:extLst>
          </p:cNvPr>
          <p:cNvSpPr txBox="1"/>
          <p:nvPr/>
        </p:nvSpPr>
        <p:spPr>
          <a:xfrm>
            <a:off x="2750393" y="1834873"/>
            <a:ext cx="25483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2">
                    <a:lumMod val="90000"/>
                  </a:schemeClr>
                </a:solidFill>
              </a:rPr>
              <a:t>Database Features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0C339FB-7BAE-D71B-03C3-5EFEBD94E42D}"/>
              </a:ext>
            </a:extLst>
          </p:cNvPr>
          <p:cNvSpPr txBox="1"/>
          <p:nvPr/>
        </p:nvSpPr>
        <p:spPr>
          <a:xfrm>
            <a:off x="3918777" y="2541173"/>
            <a:ext cx="38733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</a:rPr>
              <a:t>Conceptual &amp; Logical Models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A9EBF8F-3228-1274-E040-18C6103D0C79}"/>
              </a:ext>
            </a:extLst>
          </p:cNvPr>
          <p:cNvSpPr txBox="1"/>
          <p:nvPr/>
        </p:nvSpPr>
        <p:spPr>
          <a:xfrm>
            <a:off x="2752164" y="3200688"/>
            <a:ext cx="35256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2">
                    <a:lumMod val="90000"/>
                  </a:schemeClr>
                </a:solidFill>
              </a:rPr>
              <a:t>Database Setup &amp; Insights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005973F-D8C6-EE91-2849-02E43FBA4404}"/>
              </a:ext>
            </a:extLst>
          </p:cNvPr>
          <p:cNvSpPr txBox="1"/>
          <p:nvPr/>
        </p:nvSpPr>
        <p:spPr>
          <a:xfrm>
            <a:off x="2752164" y="3872065"/>
            <a:ext cx="15760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2">
                    <a:lumMod val="90000"/>
                  </a:schemeClr>
                </a:solidFill>
              </a:rPr>
              <a:t>Conclusion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85AFEBB-E138-0522-CE20-4639768392DB}"/>
              </a:ext>
            </a:extLst>
          </p:cNvPr>
          <p:cNvGrpSpPr/>
          <p:nvPr/>
        </p:nvGrpSpPr>
        <p:grpSpPr>
          <a:xfrm>
            <a:off x="2122837" y="1091410"/>
            <a:ext cx="548640" cy="548640"/>
            <a:chOff x="3171713" y="1091410"/>
            <a:chExt cx="548640" cy="548640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691D8C2-DF44-9145-5EF3-C65ADEDAAC18}"/>
                </a:ext>
              </a:extLst>
            </p:cNvPr>
            <p:cNvSpPr/>
            <p:nvPr/>
          </p:nvSpPr>
          <p:spPr>
            <a:xfrm>
              <a:off x="3171713" y="1091410"/>
              <a:ext cx="548640" cy="54864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70C0"/>
                </a:solidFill>
              </a:endParaRPr>
            </a:p>
          </p:txBody>
        </p:sp>
        <p:pic>
          <p:nvPicPr>
            <p:cNvPr id="23" name="Graphic 22" descr="Projector screen">
              <a:extLst>
                <a:ext uri="{FF2B5EF4-FFF2-40B4-BE49-F238E27FC236}">
                  <a16:creationId xmlns:a16="http://schemas.microsoft.com/office/drawing/2014/main" id="{E0639F1C-7583-C09F-095A-439D9CD7DD0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229995" y="1170811"/>
              <a:ext cx="432075" cy="432075"/>
            </a:xfrm>
            <a:prstGeom prst="rect">
              <a:avLst/>
            </a:prstGeom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D57CE355-0FFD-6269-7994-B5363C5EBDB3}"/>
              </a:ext>
            </a:extLst>
          </p:cNvPr>
          <p:cNvGrpSpPr/>
          <p:nvPr/>
        </p:nvGrpSpPr>
        <p:grpSpPr>
          <a:xfrm>
            <a:off x="2131804" y="1790266"/>
            <a:ext cx="548640" cy="548640"/>
            <a:chOff x="3180677" y="1790266"/>
            <a:chExt cx="548640" cy="548640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D11CE55E-5600-A576-01D2-67CC68C6EE7B}"/>
                </a:ext>
              </a:extLst>
            </p:cNvPr>
            <p:cNvSpPr/>
            <p:nvPr/>
          </p:nvSpPr>
          <p:spPr>
            <a:xfrm>
              <a:off x="3180677" y="1790266"/>
              <a:ext cx="548640" cy="54864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5" name="Graphic 24" descr="User network">
              <a:extLst>
                <a:ext uri="{FF2B5EF4-FFF2-40B4-BE49-F238E27FC236}">
                  <a16:creationId xmlns:a16="http://schemas.microsoft.com/office/drawing/2014/main" id="{8ECB1BBE-03BA-C491-E58D-356E2DA9860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250626" y="1834873"/>
              <a:ext cx="429768" cy="429768"/>
            </a:xfrm>
            <a:prstGeom prst="rect">
              <a:avLst/>
            </a:prstGeom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20CE69B1-41A8-46B8-6DCA-7B99011C8164}"/>
              </a:ext>
            </a:extLst>
          </p:cNvPr>
          <p:cNvGrpSpPr/>
          <p:nvPr/>
        </p:nvGrpSpPr>
        <p:grpSpPr>
          <a:xfrm>
            <a:off x="3234466" y="2489122"/>
            <a:ext cx="548640" cy="548640"/>
            <a:chOff x="2113875" y="2489122"/>
            <a:chExt cx="548640" cy="548640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65439C14-11B3-2688-6E1E-61DE0C8741A6}"/>
                </a:ext>
              </a:extLst>
            </p:cNvPr>
            <p:cNvSpPr/>
            <p:nvPr/>
          </p:nvSpPr>
          <p:spPr>
            <a:xfrm>
              <a:off x="2113875" y="2489122"/>
              <a:ext cx="548640" cy="54864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7" name="Graphic 26" descr="Workflow">
              <a:extLst>
                <a:ext uri="{FF2B5EF4-FFF2-40B4-BE49-F238E27FC236}">
                  <a16:creationId xmlns:a16="http://schemas.microsoft.com/office/drawing/2014/main" id="{D909E55E-C214-1891-318F-DDB3E22E1E1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187341" y="2541173"/>
              <a:ext cx="429768" cy="429768"/>
            </a:xfrm>
            <a:prstGeom prst="rect">
              <a:avLst/>
            </a:prstGeom>
          </p:spPr>
        </p:pic>
      </p:grpSp>
      <p:pic>
        <p:nvPicPr>
          <p:cNvPr id="29" name="Graphic 28" descr="Database">
            <a:extLst>
              <a:ext uri="{FF2B5EF4-FFF2-40B4-BE49-F238E27FC236}">
                <a16:creationId xmlns:a16="http://schemas.microsoft.com/office/drawing/2014/main" id="{4A961B61-0F18-3553-AFF3-51ABB5F0E96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187341" y="3247414"/>
            <a:ext cx="429768" cy="429768"/>
          </a:xfrm>
          <a:prstGeom prst="rect">
            <a:avLst/>
          </a:prstGeom>
        </p:spPr>
      </p:pic>
      <p:pic>
        <p:nvPicPr>
          <p:cNvPr id="31" name="Graphic 30" descr="Bar chart RTL">
            <a:extLst>
              <a:ext uri="{FF2B5EF4-FFF2-40B4-BE49-F238E27FC236}">
                <a16:creationId xmlns:a16="http://schemas.microsoft.com/office/drawing/2014/main" id="{C4011EDE-D641-7B30-BB13-D2F8DF9ECB1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187341" y="3934757"/>
            <a:ext cx="429768" cy="429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6849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Pfizer logo transparent PNG - StickPNG">
            <a:extLst>
              <a:ext uri="{FF2B5EF4-FFF2-40B4-BE49-F238E27FC236}">
                <a16:creationId xmlns:a16="http://schemas.microsoft.com/office/drawing/2014/main" id="{48EF3E0A-6ADA-7BE8-9555-F4A0685ACE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302"/>
          <a:stretch/>
        </p:blipFill>
        <p:spPr bwMode="auto">
          <a:xfrm>
            <a:off x="8424000" y="-58779"/>
            <a:ext cx="670504" cy="1006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8A983D2-1F61-7ECF-D90F-550725432EB5}"/>
              </a:ext>
            </a:extLst>
          </p:cNvPr>
          <p:cNvSpPr txBox="1"/>
          <p:nvPr/>
        </p:nvSpPr>
        <p:spPr>
          <a:xfrm>
            <a:off x="547911" y="242338"/>
            <a:ext cx="32816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>
                <a:solidFill>
                  <a:srgbClr val="0070C0"/>
                </a:solidFill>
              </a:rPr>
              <a:t>Conceptual Model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3F13CB0-7056-3BEF-C65C-59DC50DC60F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1155" b="2396"/>
          <a:stretch/>
        </p:blipFill>
        <p:spPr>
          <a:xfrm>
            <a:off x="1530001" y="860611"/>
            <a:ext cx="6083997" cy="420624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3F99FF8-D2A0-8AAD-8574-6A5DC970B4F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47" t="14918" r="4902" b="6580"/>
          <a:stretch/>
        </p:blipFill>
        <p:spPr>
          <a:xfrm>
            <a:off x="1048871" y="765558"/>
            <a:ext cx="7046258" cy="403775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D3876DF-0079-F846-1EE5-93687B27C284}"/>
              </a:ext>
            </a:extLst>
          </p:cNvPr>
          <p:cNvSpPr txBox="1"/>
          <p:nvPr/>
        </p:nvSpPr>
        <p:spPr>
          <a:xfrm>
            <a:off x="547911" y="242338"/>
            <a:ext cx="25811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>
                <a:solidFill>
                  <a:srgbClr val="0070C0"/>
                </a:solidFill>
              </a:rPr>
              <a:t>Logical Model</a:t>
            </a:r>
          </a:p>
        </p:txBody>
      </p:sp>
      <p:pic>
        <p:nvPicPr>
          <p:cNvPr id="7" name="Picture 2" descr="Pfizer logo transparent PNG - StickPNG">
            <a:extLst>
              <a:ext uri="{FF2B5EF4-FFF2-40B4-BE49-F238E27FC236}">
                <a16:creationId xmlns:a16="http://schemas.microsoft.com/office/drawing/2014/main" id="{A7DC5092-6D17-FC37-DD70-B2029E720A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302"/>
          <a:stretch/>
        </p:blipFill>
        <p:spPr bwMode="auto">
          <a:xfrm>
            <a:off x="8424000" y="-58779"/>
            <a:ext cx="670504" cy="1006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351</TotalTime>
  <Words>1357</Words>
  <Application>Microsoft Macintosh PowerPoint</Application>
  <PresentationFormat>On-screen Show (16:9)</PresentationFormat>
  <Paragraphs>193</Paragraphs>
  <Slides>20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30" baseType="lpstr">
      <vt:lpstr>Arial</vt:lpstr>
      <vt:lpstr>Darker Grotesque Black</vt:lpstr>
      <vt:lpstr>Darker Grotesque SemiBold</vt:lpstr>
      <vt:lpstr>Arimo</vt:lpstr>
      <vt:lpstr>Bebas Neue</vt:lpstr>
      <vt:lpstr>Calibri</vt:lpstr>
      <vt:lpstr>Barlow</vt:lpstr>
      <vt:lpstr>Calibri Light</vt:lpstr>
      <vt:lpstr>Symbol</vt:lpstr>
      <vt:lpstr>Office Theme</vt:lpstr>
      <vt:lpstr>PFIZER (Pharmaceutical Sales Force Team)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</vt:lpstr>
      <vt:lpstr>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PFIZER (Pharmaceutical)</dc:title>
  <cp:lastModifiedBy>Sai Vamsi Bulusu</cp:lastModifiedBy>
  <cp:revision>39</cp:revision>
  <dcterms:modified xsi:type="dcterms:W3CDTF">2023-03-27T23:02:26Z</dcterms:modified>
</cp:coreProperties>
</file>